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83" r:id="rId13"/>
    <p:sldId id="267" r:id="rId14"/>
    <p:sldId id="268" r:id="rId15"/>
    <p:sldId id="282" r:id="rId16"/>
    <p:sldId id="269" r:id="rId17"/>
    <p:sldId id="270" r:id="rId18"/>
    <p:sldId id="271" r:id="rId19"/>
    <p:sldId id="272" r:id="rId20"/>
    <p:sldId id="273" r:id="rId21"/>
    <p:sldId id="274" r:id="rId22"/>
    <p:sldId id="275" r:id="rId23"/>
    <p:sldId id="276" r:id="rId24"/>
    <p:sldId id="277" r:id="rId25"/>
    <p:sldId id="286" r:id="rId26"/>
    <p:sldId id="285" r:id="rId27"/>
    <p:sldId id="443" r:id="rId28"/>
    <p:sldId id="444" r:id="rId29"/>
    <p:sldId id="287" r:id="rId30"/>
    <p:sldId id="445" r:id="rId31"/>
    <p:sldId id="412" r:id="rId32"/>
    <p:sldId id="446" r:id="rId33"/>
    <p:sldId id="447" r:id="rId34"/>
    <p:sldId id="452" r:id="rId35"/>
    <p:sldId id="453" r:id="rId36"/>
    <p:sldId id="448" r:id="rId37"/>
    <p:sldId id="449" r:id="rId38"/>
    <p:sldId id="450" r:id="rId39"/>
    <p:sldId id="451" r:id="rId40"/>
    <p:sldId id="454" r:id="rId41"/>
    <p:sldId id="455" r:id="rId42"/>
    <p:sldId id="456" r:id="rId43"/>
    <p:sldId id="457" r:id="rId44"/>
    <p:sldId id="458" r:id="rId45"/>
    <p:sldId id="459" r:id="rId46"/>
    <p:sldId id="460" r:id="rId47"/>
    <p:sldId id="440" r:id="rId48"/>
    <p:sldId id="442" r:id="rId49"/>
    <p:sldId id="278" r:id="rId50"/>
    <p:sldId id="279" r:id="rId51"/>
    <p:sldId id="280" r:id="rId52"/>
    <p:sldId id="281" r:id="rId53"/>
  </p:sldIdLst>
  <p:sldSz cx="18288000" cy="10287000"/>
  <p:notesSz cx="6858000" cy="9144000"/>
  <p:embeddedFontLst>
    <p:embeddedFont>
      <p:font typeface="Barlow" pitchFamily="2" charset="77"/>
      <p:regular r:id="rId55"/>
      <p:bold r:id="rId56"/>
      <p:italic r:id="rId57"/>
      <p:boldItalic r:id="rId58"/>
    </p:embeddedFont>
    <p:embeddedFont>
      <p:font typeface="Barlow Bold" pitchFamily="2" charset="77"/>
      <p:regular r:id="rId59"/>
      <p:bold r:id="rId60"/>
    </p:embeddedFont>
    <p:embeddedFont>
      <p:font typeface="Barlow Condensed" panose="020F0502020204030204" pitchFamily="34" charset="0"/>
      <p:regular r:id="rId61"/>
      <p:bold r:id="rId62"/>
      <p:italic r:id="rId63"/>
      <p:boldItalic r:id="rId64"/>
    </p:embeddedFont>
    <p:embeddedFont>
      <p:font typeface="Barlow Medium" panose="020F0502020204030204" pitchFamily="34" charset="0"/>
      <p:regular r:id="rId65"/>
      <p:italic r:id="rId66"/>
    </p:embeddedFont>
    <p:embeddedFont>
      <p:font typeface="Barlow SemiCondensed" pitchFamily="2" charset="77"/>
      <p:regular r:id="rId67"/>
    </p:embeddedFont>
    <p:embeddedFont>
      <p:font typeface="Barlow SemiCondensed Bold" pitchFamily="2" charset="77"/>
      <p:regular r:id="rId68"/>
      <p:bold r:id="rId69"/>
    </p:embeddedFont>
    <p:embeddedFont>
      <p:font typeface="Calibri" panose="020F0502020204030204" pitchFamily="34" charset="0"/>
      <p:regular r:id="rId70"/>
      <p:bold r:id="rId71"/>
      <p:italic r:id="rId72"/>
      <p:boldItalic r:id="rId73"/>
    </p:embeddedFont>
    <p:embeddedFont>
      <p:font typeface="Merriweather Sans" pitchFamily="2" charset="77"/>
      <p:regular r:id="rId74"/>
      <p:bold r:id="rId75"/>
      <p:italic r:id="rId76"/>
      <p:boldItalic r:id="rId77"/>
    </p:embeddedFont>
    <p:embeddedFont>
      <p:font typeface="Poppins Bold" panose="02000000000000000000" pitchFamily="2" charset="77"/>
      <p:regular r:id="rId78"/>
      <p:bold r:id="rId79"/>
    </p:embeddedFont>
    <p:embeddedFont>
      <p:font typeface="Poppins Medium" panose="020B0604020202020204" pitchFamily="34" charset="0"/>
      <p:regular r:id="rId80"/>
      <p:italic r:id="rId81"/>
    </p:embeddedFont>
    <p:embeddedFont>
      <p:font typeface="Poppins Medium Bold" panose="02000000000000000000" pitchFamily="2" charset="77"/>
      <p:regular r:id="rId82"/>
      <p:bold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00" autoAdjust="0"/>
    <p:restoredTop sz="95781" autoAdjust="0"/>
  </p:normalViewPr>
  <p:slideViewPr>
    <p:cSldViewPr>
      <p:cViewPr varScale="1">
        <p:scale>
          <a:sx n="71" d="100"/>
          <a:sy n="71" d="100"/>
        </p:scale>
        <p:origin x="224" y="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87" Type="http://schemas.openxmlformats.org/officeDocument/2006/relationships/tableStyles" Target="tableStyles.xml"/><Relationship Id="rId61" Type="http://schemas.openxmlformats.org/officeDocument/2006/relationships/font" Target="fonts/font7.fntdata"/><Relationship Id="rId82" Type="http://schemas.openxmlformats.org/officeDocument/2006/relationships/font" Target="fonts/font28.fntdata"/></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2.14748E9" max="2.14748E9" units="cm"/>
          <inkml:channel name="Y" type="integer" min="-2.14748E9" max="2.14748E9" units="cm"/>
          <inkml:channel name="F" type="integer" max="32767"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5-05-22T14:49:13.848"/>
    </inkml:context>
    <inkml:brush xml:id="br0">
      <inkml:brushProperty name="width" value="0.05292" units="cm"/>
      <inkml:brushProperty name="height" value="0.05292" units="cm"/>
    </inkml:brush>
  </inkml:definitions>
  <iact:action type="add" startTime="388336">
    <iact:property name="dataType"/>
    <iact:actionData xml:id="d0">
      <inkml:trace xmlns:inkml="http://www.w3.org/2003/InkML" xml:id="stk0" contextRef="#ctx0" brushRef="#br0">45305 11713 24575 0,'0'0'0'130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3BBEB-5387-A64C-85F6-1E48518670CD}" type="datetimeFigureOut">
              <a:rPr lang="en-US" smtClean="0"/>
              <a:t>10/2/25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2ADA1-9F63-644B-9A5B-139C1FBD48D9}" type="slidenum">
              <a:rPr lang="en-US" smtClean="0"/>
              <a:t>‹#›</a:t>
            </a:fld>
            <a:endParaRPr lang="en-US"/>
          </a:p>
        </p:txBody>
      </p:sp>
    </p:spTree>
    <p:extLst>
      <p:ext uri="{BB962C8B-B14F-4D97-AF65-F5344CB8AC3E}">
        <p14:creationId xmlns:p14="http://schemas.microsoft.com/office/powerpoint/2010/main" val="56966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33</a:t>
            </a:fld>
            <a:endParaRPr lang="en-US"/>
          </a:p>
        </p:txBody>
      </p:sp>
    </p:spTree>
    <p:extLst>
      <p:ext uri="{BB962C8B-B14F-4D97-AF65-F5344CB8AC3E}">
        <p14:creationId xmlns:p14="http://schemas.microsoft.com/office/powerpoint/2010/main" val="157136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42</a:t>
            </a:fld>
            <a:endParaRPr lang="en-US"/>
          </a:p>
        </p:txBody>
      </p:sp>
    </p:spTree>
    <p:extLst>
      <p:ext uri="{BB962C8B-B14F-4D97-AF65-F5344CB8AC3E}">
        <p14:creationId xmlns:p14="http://schemas.microsoft.com/office/powerpoint/2010/main" val="10527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43</a:t>
            </a:fld>
            <a:endParaRPr lang="en-US"/>
          </a:p>
        </p:txBody>
      </p:sp>
    </p:spTree>
    <p:extLst>
      <p:ext uri="{BB962C8B-B14F-4D97-AF65-F5344CB8AC3E}">
        <p14:creationId xmlns:p14="http://schemas.microsoft.com/office/powerpoint/2010/main" val="1289590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44</a:t>
            </a:fld>
            <a:endParaRPr lang="en-US"/>
          </a:p>
        </p:txBody>
      </p:sp>
    </p:spTree>
    <p:extLst>
      <p:ext uri="{BB962C8B-B14F-4D97-AF65-F5344CB8AC3E}">
        <p14:creationId xmlns:p14="http://schemas.microsoft.com/office/powerpoint/2010/main" val="2308304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45</a:t>
            </a:fld>
            <a:endParaRPr lang="en-US"/>
          </a:p>
        </p:txBody>
      </p:sp>
    </p:spTree>
    <p:extLst>
      <p:ext uri="{BB962C8B-B14F-4D97-AF65-F5344CB8AC3E}">
        <p14:creationId xmlns:p14="http://schemas.microsoft.com/office/powerpoint/2010/main" val="1743959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46</a:t>
            </a:fld>
            <a:endParaRPr lang="en-US"/>
          </a:p>
        </p:txBody>
      </p:sp>
    </p:spTree>
    <p:extLst>
      <p:ext uri="{BB962C8B-B14F-4D97-AF65-F5344CB8AC3E}">
        <p14:creationId xmlns:p14="http://schemas.microsoft.com/office/powerpoint/2010/main" val="249279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34</a:t>
            </a:fld>
            <a:endParaRPr lang="en-US"/>
          </a:p>
        </p:txBody>
      </p:sp>
    </p:spTree>
    <p:extLst>
      <p:ext uri="{BB962C8B-B14F-4D97-AF65-F5344CB8AC3E}">
        <p14:creationId xmlns:p14="http://schemas.microsoft.com/office/powerpoint/2010/main" val="31259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35</a:t>
            </a:fld>
            <a:endParaRPr lang="en-US"/>
          </a:p>
        </p:txBody>
      </p:sp>
    </p:spTree>
    <p:extLst>
      <p:ext uri="{BB962C8B-B14F-4D97-AF65-F5344CB8AC3E}">
        <p14:creationId xmlns:p14="http://schemas.microsoft.com/office/powerpoint/2010/main" val="24950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36</a:t>
            </a:fld>
            <a:endParaRPr lang="en-US"/>
          </a:p>
        </p:txBody>
      </p:sp>
    </p:spTree>
    <p:extLst>
      <p:ext uri="{BB962C8B-B14F-4D97-AF65-F5344CB8AC3E}">
        <p14:creationId xmlns:p14="http://schemas.microsoft.com/office/powerpoint/2010/main" val="410677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37</a:t>
            </a:fld>
            <a:endParaRPr lang="en-US"/>
          </a:p>
        </p:txBody>
      </p:sp>
    </p:spTree>
    <p:extLst>
      <p:ext uri="{BB962C8B-B14F-4D97-AF65-F5344CB8AC3E}">
        <p14:creationId xmlns:p14="http://schemas.microsoft.com/office/powerpoint/2010/main" val="52469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38</a:t>
            </a:fld>
            <a:endParaRPr lang="en-US"/>
          </a:p>
        </p:txBody>
      </p:sp>
    </p:spTree>
    <p:extLst>
      <p:ext uri="{BB962C8B-B14F-4D97-AF65-F5344CB8AC3E}">
        <p14:creationId xmlns:p14="http://schemas.microsoft.com/office/powerpoint/2010/main" val="37547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39</a:t>
            </a:fld>
            <a:endParaRPr lang="en-US"/>
          </a:p>
        </p:txBody>
      </p:sp>
    </p:spTree>
    <p:extLst>
      <p:ext uri="{BB962C8B-B14F-4D97-AF65-F5344CB8AC3E}">
        <p14:creationId xmlns:p14="http://schemas.microsoft.com/office/powerpoint/2010/main" val="107570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40</a:t>
            </a:fld>
            <a:endParaRPr lang="en-US"/>
          </a:p>
        </p:txBody>
      </p:sp>
    </p:spTree>
    <p:extLst>
      <p:ext uri="{BB962C8B-B14F-4D97-AF65-F5344CB8AC3E}">
        <p14:creationId xmlns:p14="http://schemas.microsoft.com/office/powerpoint/2010/main" val="344279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0A0DE359-7DA1-E641-8AF6-E7DA18DDBFFE}" type="slidenum">
              <a:rPr lang="en-US" smtClean="0"/>
              <a:t>41</a:t>
            </a:fld>
            <a:endParaRPr lang="en-US"/>
          </a:p>
        </p:txBody>
      </p:sp>
    </p:spTree>
    <p:extLst>
      <p:ext uri="{BB962C8B-B14F-4D97-AF65-F5344CB8AC3E}">
        <p14:creationId xmlns:p14="http://schemas.microsoft.com/office/powerpoint/2010/main" val="790000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4.m4a"/><Relationship Id="rId1" Type="http://schemas.microsoft.com/office/2007/relationships/media" Target="../media/media14.m4a"/><Relationship Id="rId6" Type="http://schemas.microsoft.com/office/2011/relationships/inkAction" Target="../ink/inkAction1.xml"/><Relationship Id="rId5" Type="http://schemas.openxmlformats.org/officeDocument/2006/relationships/image" Target="../media/image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jpe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1.png"/><Relationship Id="rId2" Type="http://schemas.openxmlformats.org/officeDocument/2006/relationships/video" Target="https://www.youtube.com/embed/KPxTnX1sgJc?feature=oembed" TargetMode="External"/><Relationship Id="rId1" Type="http://schemas.openxmlformats.org/officeDocument/2006/relationships/tags" Target="../tags/tag1.xml"/><Relationship Id="rId6" Type="http://schemas.openxmlformats.org/officeDocument/2006/relationships/image" Target="../media/image28.jpeg"/><Relationship Id="rId5" Type="http://schemas.openxmlformats.org/officeDocument/2006/relationships/slideLayout" Target="../slideLayouts/slideLayout7.xml"/><Relationship Id="rId4"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hyperlink" Target="https://rdcu.be/em1JU"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1.jpg"/><Relationship Id="rId5" Type="http://schemas.openxmlformats.org/officeDocument/2006/relationships/image" Target="../media/image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2.jpg"/><Relationship Id="rId5" Type="http://schemas.openxmlformats.org/officeDocument/2006/relationships/image" Target="../media/image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hyperlink" Target="https://therapistndc.org/neurodiversity-affirming-therapy/?utm_source=chatgpt.com" TargetMode="External"/><Relationship Id="rId2" Type="http://schemas.openxmlformats.org/officeDocument/2006/relationships/hyperlink" Target="https://kennethrobersonphd.com/enhancing-emotional-communication-in-neurodiverse-relationships/?utm_source=chatgpt.com" TargetMode="External"/><Relationship Id="rId1" Type="http://schemas.openxmlformats.org/officeDocument/2006/relationships/slideLayout" Target="../slideLayouts/slideLayout7.xml"/><Relationship Id="rId6" Type="http://schemas.openxmlformats.org/officeDocument/2006/relationships/hyperlink" Target="https://doi.org/10.1044/persp3.SIG14.72" TargetMode="External"/><Relationship Id="rId5" Type="http://schemas.openxmlformats.org/officeDocument/2006/relationships/hyperlink" Target="https://www.kdholmeslpc.com/kdh-collective/navigating-neurodivergence-trauma?utm_source=chatgpt.com" TargetMode="External"/><Relationship Id="rId4" Type="http://schemas.openxmlformats.org/officeDocument/2006/relationships/hyperlink" Target="https://www.complextrauma.org/glossary/co-regulation/?utm_source=chatgpt.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AutoShape 2"/>
          <p:cNvSpPr/>
          <p:nvPr/>
        </p:nvSpPr>
        <p:spPr>
          <a:xfrm>
            <a:off x="2287990" y="1866900"/>
            <a:ext cx="13683728" cy="0"/>
          </a:xfrm>
          <a:prstGeom prst="line">
            <a:avLst/>
          </a:prstGeom>
          <a:ln w="47625" cap="flat">
            <a:solidFill>
              <a:srgbClr val="FFFFFF"/>
            </a:solidFill>
            <a:prstDash val="solid"/>
            <a:headEnd type="none" w="sm" len="sm"/>
            <a:tailEnd type="none" w="sm" len="sm"/>
          </a:ln>
        </p:spPr>
      </p:sp>
      <p:sp>
        <p:nvSpPr>
          <p:cNvPr id="3" name="TextBox 3"/>
          <p:cNvSpPr txBox="1"/>
          <p:nvPr/>
        </p:nvSpPr>
        <p:spPr>
          <a:xfrm>
            <a:off x="2316282" y="2172832"/>
            <a:ext cx="13655436" cy="5539978"/>
          </a:xfrm>
          <a:prstGeom prst="rect">
            <a:avLst/>
          </a:prstGeom>
        </p:spPr>
        <p:txBody>
          <a:bodyPr lIns="0" tIns="0" rIns="0" bIns="0" rtlCol="0" anchor="t">
            <a:spAutoFit/>
          </a:bodyPr>
          <a:lstStyle/>
          <a:p>
            <a:pPr algn="ctr"/>
            <a:r>
              <a:rPr lang="en-US" sz="7200" b="1" i="0" u="none" strike="noStrike" dirty="0">
                <a:solidFill>
                  <a:schemeClr val="bg1"/>
                </a:solidFill>
                <a:effectLst/>
                <a:latin typeface="Arial" panose="020B0604020202020204" pitchFamily="34" charset="0"/>
              </a:rPr>
              <a:t>SAFETY, SIGNALS, AND SUPPORT: TRAUMA-INFORMED RAPPORT BUILDING WITH NEURODIVERGENT CLIENTS</a:t>
            </a:r>
            <a:endParaRPr lang="en-US" sz="7200" b="1" spc="383" dirty="0">
              <a:solidFill>
                <a:schemeClr val="bg1"/>
              </a:solidFill>
              <a:latin typeface="Barlow" pitchFamily="2" charset="77"/>
              <a:ea typeface="Montserrat Bold"/>
              <a:cs typeface="Montserrat Bold"/>
              <a:sym typeface="Montserrat Bold"/>
            </a:endParaRPr>
          </a:p>
        </p:txBody>
      </p:sp>
      <p:sp>
        <p:nvSpPr>
          <p:cNvPr id="4" name="TextBox 4"/>
          <p:cNvSpPr txBox="1"/>
          <p:nvPr/>
        </p:nvSpPr>
        <p:spPr>
          <a:xfrm>
            <a:off x="6698930" y="7834623"/>
            <a:ext cx="4890140" cy="3352155"/>
          </a:xfrm>
          <a:prstGeom prst="rect">
            <a:avLst/>
          </a:prstGeom>
        </p:spPr>
        <p:txBody>
          <a:bodyPr lIns="0" tIns="0" rIns="0" bIns="0" rtlCol="0" anchor="t">
            <a:spAutoFit/>
          </a:bodyPr>
          <a:lstStyle/>
          <a:p>
            <a:pPr algn="ctr">
              <a:lnSpc>
                <a:spcPts val="7000"/>
              </a:lnSpc>
            </a:pPr>
            <a:r>
              <a:rPr lang="en-US" sz="5000" spc="-30" dirty="0">
                <a:solidFill>
                  <a:srgbClr val="FFFFFF"/>
                </a:solidFill>
                <a:latin typeface="Barlow Condensed"/>
                <a:ea typeface="Barlow Condensed"/>
                <a:cs typeface="Barlow Condensed"/>
                <a:sym typeface="Barlow Condensed"/>
              </a:rPr>
              <a:t>AC Goldberg (he/him) PhD CCC/SLP</a:t>
            </a:r>
          </a:p>
          <a:p>
            <a:pPr algn="ctr">
              <a:lnSpc>
                <a:spcPts val="13020"/>
              </a:lnSpc>
            </a:pPr>
            <a:endParaRPr lang="en-US" sz="5000" spc="-30" dirty="0">
              <a:solidFill>
                <a:srgbClr val="FFFFFF"/>
              </a:solidFill>
              <a:latin typeface="Barlow Condensed"/>
              <a:ea typeface="Barlow Condensed"/>
              <a:cs typeface="Barlow Condensed"/>
              <a:sym typeface="Barlow Condensed"/>
            </a:endParaRPr>
          </a:p>
        </p:txBody>
      </p:sp>
      <p:sp>
        <p:nvSpPr>
          <p:cNvPr id="5" name="AutoShape 5"/>
          <p:cNvSpPr/>
          <p:nvPr/>
        </p:nvSpPr>
        <p:spPr>
          <a:xfrm>
            <a:off x="2287990" y="8185740"/>
            <a:ext cx="4534886" cy="0"/>
          </a:xfrm>
          <a:prstGeom prst="line">
            <a:avLst/>
          </a:prstGeom>
          <a:ln w="47625" cap="flat">
            <a:solidFill>
              <a:srgbClr val="FFFFFF"/>
            </a:solidFill>
            <a:prstDash val="solid"/>
            <a:headEnd type="none" w="sm" len="sm"/>
            <a:tailEnd type="none" w="sm" len="sm"/>
          </a:ln>
        </p:spPr>
      </p:sp>
      <p:sp>
        <p:nvSpPr>
          <p:cNvPr id="6" name="AutoShape 6"/>
          <p:cNvSpPr/>
          <p:nvPr/>
        </p:nvSpPr>
        <p:spPr>
          <a:xfrm>
            <a:off x="11450978" y="8161927"/>
            <a:ext cx="4534886" cy="0"/>
          </a:xfrm>
          <a:prstGeom prst="line">
            <a:avLst/>
          </a:prstGeom>
          <a:ln w="47625" cap="flat">
            <a:solidFill>
              <a:srgbClr val="FFFFFF"/>
            </a:solidFill>
            <a:prstDash val="solid"/>
            <a:headEnd type="none" w="sm" len="sm"/>
            <a:tailEnd type="none" w="sm" len="sm"/>
          </a:ln>
        </p:spPr>
      </p:sp>
      <p:sp>
        <p:nvSpPr>
          <p:cNvPr id="9" name="TextBox 9"/>
          <p:cNvSpPr txBox="1"/>
          <p:nvPr/>
        </p:nvSpPr>
        <p:spPr>
          <a:xfrm>
            <a:off x="1093405" y="923925"/>
            <a:ext cx="3680823" cy="332783"/>
          </a:xfrm>
          <a:prstGeom prst="rect">
            <a:avLst/>
          </a:prstGeom>
        </p:spPr>
        <p:txBody>
          <a:bodyPr lIns="0" tIns="0" rIns="0" bIns="0" rtlCol="0" anchor="t">
            <a:spAutoFit/>
          </a:bodyPr>
          <a:lstStyle/>
          <a:p>
            <a:pPr algn="l">
              <a:lnSpc>
                <a:spcPts val="2939"/>
              </a:lnSpc>
            </a:pPr>
            <a:r>
              <a:rPr lang="en-US" sz="2099" b="1" spc="377" dirty="0">
                <a:solidFill>
                  <a:srgbClr val="FFFFFF"/>
                </a:solidFill>
                <a:latin typeface="Barlow Bold"/>
                <a:ea typeface="Barlow Bold"/>
                <a:cs typeface="Barlow Bold"/>
                <a:sym typeface="Barlow Bold"/>
              </a:rPr>
              <a:t>2025</a:t>
            </a:r>
          </a:p>
        </p:txBody>
      </p:sp>
      <p:pic>
        <p:nvPicPr>
          <p:cNvPr id="10" name="Audio 9">
            <a:hlinkClick r:id="" action="ppaction://media"/>
            <a:extLst>
              <a:ext uri="{FF2B5EF4-FFF2-40B4-BE49-F238E27FC236}">
                <a16:creationId xmlns:a16="http://schemas.microsoft.com/office/drawing/2014/main" id="{E6DD1220-906A-9291-C528-1B8746542C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26"/>
    </mc:Choice>
    <mc:Fallback xmlns="">
      <p:transition spd="slow" advTm="3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28700" y="529805"/>
            <a:ext cx="15883367" cy="22294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HOW DOES THIS CREATE OR REINFORCE TRAUMA?</a:t>
            </a:r>
          </a:p>
        </p:txBody>
      </p:sp>
      <p:sp>
        <p:nvSpPr>
          <p:cNvPr id="3" name="TextBox 3"/>
          <p:cNvSpPr txBox="1"/>
          <p:nvPr/>
        </p:nvSpPr>
        <p:spPr>
          <a:xfrm>
            <a:off x="741115" y="3080380"/>
            <a:ext cx="15710333" cy="6004941"/>
          </a:xfrm>
          <a:prstGeom prst="rect">
            <a:avLst/>
          </a:prstGeom>
        </p:spPr>
        <p:txBody>
          <a:bodyPr lIns="0" tIns="0" rIns="0" bIns="0" rtlCol="0" anchor="t">
            <a:spAutoFit/>
          </a:bodyPr>
          <a:lstStyle/>
          <a:p>
            <a:pPr marL="842000" lvl="1" indent="-421000" algn="l">
              <a:lnSpc>
                <a:spcPts val="4796"/>
              </a:lnSpc>
              <a:buFont typeface="Arial"/>
              <a:buChar char="•"/>
            </a:pPr>
            <a:r>
              <a:rPr lang="en-US" sz="3899" b="1" spc="308" dirty="0">
                <a:solidFill>
                  <a:srgbClr val="FFFFFF"/>
                </a:solidFill>
                <a:latin typeface="Barlow SemiCondensed Bold"/>
                <a:ea typeface="Barlow SemiCondensed Bold"/>
                <a:cs typeface="Barlow SemiCondensed Bold"/>
                <a:sym typeface="Barlow SemiCondensed Bold"/>
              </a:rPr>
              <a:t>Microaggressions in all settings</a:t>
            </a:r>
          </a:p>
          <a:p>
            <a:pPr algn="l">
              <a:lnSpc>
                <a:spcPts val="4796"/>
              </a:lnSpc>
            </a:pPr>
            <a:endParaRPr lang="en-US" sz="3899" b="1" spc="308" dirty="0">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dirty="0">
                <a:solidFill>
                  <a:srgbClr val="FFFFFF"/>
                </a:solidFill>
                <a:latin typeface="Barlow SemiCondensed Bold"/>
                <a:ea typeface="Barlow SemiCondensed Bold"/>
                <a:cs typeface="Barlow SemiCondensed Bold"/>
                <a:sym typeface="Barlow SemiCondensed Bold"/>
              </a:rPr>
              <a:t>Invalidation and lack of equitable treatment options</a:t>
            </a:r>
          </a:p>
          <a:p>
            <a:pPr algn="l">
              <a:lnSpc>
                <a:spcPts val="4796"/>
              </a:lnSpc>
            </a:pPr>
            <a:endParaRPr lang="en-US" sz="3899" b="1" spc="308" dirty="0">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dirty="0">
                <a:solidFill>
                  <a:srgbClr val="FFFFFF"/>
                </a:solidFill>
                <a:latin typeface="Barlow SemiCondensed Bold"/>
                <a:ea typeface="Barlow SemiCondensed Bold"/>
                <a:cs typeface="Barlow SemiCondensed Bold"/>
                <a:sym typeface="Barlow SemiCondensed Bold"/>
              </a:rPr>
              <a:t>Rejection and having to “prove” things</a:t>
            </a:r>
          </a:p>
          <a:p>
            <a:pPr algn="l">
              <a:lnSpc>
                <a:spcPts val="4796"/>
              </a:lnSpc>
            </a:pPr>
            <a:endParaRPr lang="en-US" sz="3899" b="1" spc="308" dirty="0">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dirty="0">
                <a:solidFill>
                  <a:srgbClr val="FFFFFF"/>
                </a:solidFill>
                <a:latin typeface="Barlow SemiCondensed Bold"/>
                <a:ea typeface="Barlow SemiCondensed Bold"/>
                <a:cs typeface="Barlow SemiCondensed Bold"/>
                <a:sym typeface="Barlow SemiCondensed Bold"/>
              </a:rPr>
              <a:t>Societal mistreatment compounded</a:t>
            </a:r>
          </a:p>
          <a:p>
            <a:pPr algn="l">
              <a:lnSpc>
                <a:spcPts val="4796"/>
              </a:lnSpc>
            </a:pPr>
            <a:endParaRPr lang="en-US" sz="3899" b="1" spc="308" dirty="0">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dirty="0">
                <a:solidFill>
                  <a:srgbClr val="FFFFFF"/>
                </a:solidFill>
                <a:latin typeface="Barlow SemiCondensed Bold"/>
                <a:ea typeface="Barlow SemiCondensed Bold"/>
                <a:cs typeface="Barlow SemiCondensed Bold"/>
                <a:sym typeface="Barlow SemiCondensed Bold"/>
              </a:rPr>
              <a:t>Providers not seeing you as capable of being a partner in decision-making</a:t>
            </a:r>
          </a:p>
        </p:txBody>
      </p:sp>
      <p:sp>
        <p:nvSpPr>
          <p:cNvPr id="4" name="Freeform 4"/>
          <p:cNvSpPr/>
          <p:nvPr/>
        </p:nvSpPr>
        <p:spPr>
          <a:xfrm>
            <a:off x="15285058" y="3759596"/>
            <a:ext cx="2332780" cy="2332780"/>
          </a:xfrm>
          <a:custGeom>
            <a:avLst/>
            <a:gdLst/>
            <a:ahLst/>
            <a:cxnLst/>
            <a:rect l="l" t="t" r="r" b="b"/>
            <a:pathLst>
              <a:path w="2332780" h="2332780">
                <a:moveTo>
                  <a:pt x="0" y="0"/>
                </a:moveTo>
                <a:lnTo>
                  <a:pt x="2332780" y="0"/>
                </a:lnTo>
                <a:lnTo>
                  <a:pt x="2332780" y="2332779"/>
                </a:lnTo>
                <a:lnTo>
                  <a:pt x="0" y="2332779"/>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91456F69-1F20-39FB-6972-4FCD42A00E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653"/>
    </mc:Choice>
    <mc:Fallback xmlns="">
      <p:transition spd="slow" advTm="50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28700" y="529805"/>
            <a:ext cx="15883367" cy="22294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WHAT CREATES INSTITUTIONAL TRAUMA?</a:t>
            </a:r>
          </a:p>
        </p:txBody>
      </p:sp>
      <p:sp>
        <p:nvSpPr>
          <p:cNvPr id="3" name="TextBox 3"/>
          <p:cNvSpPr txBox="1"/>
          <p:nvPr/>
        </p:nvSpPr>
        <p:spPr>
          <a:xfrm>
            <a:off x="651921" y="3117089"/>
            <a:ext cx="18499635" cy="6605016"/>
          </a:xfrm>
          <a:prstGeom prst="rect">
            <a:avLst/>
          </a:prstGeom>
        </p:spPr>
        <p:txBody>
          <a:bodyPr lIns="0" tIns="0" rIns="0" bIns="0" rtlCol="0" anchor="t">
            <a:spAutoFit/>
          </a:bodyPr>
          <a:lstStyle/>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Barriers to care (racism, linguicism, ableism, transphobia, etc)</a:t>
            </a: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Lack of access to appropriate treatments</a:t>
            </a: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Neurotype masking</a:t>
            </a: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Pervasive negative experiences due to provider bias </a:t>
            </a: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Identity masking</a:t>
            </a: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Gender performance</a:t>
            </a: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Dialectical code switching</a:t>
            </a:r>
          </a:p>
          <a:p>
            <a:pPr algn="l">
              <a:lnSpc>
                <a:spcPts val="4796"/>
              </a:lnSpc>
            </a:pPr>
            <a:endParaRPr lang="en-US" sz="3899" b="1" spc="308">
              <a:solidFill>
                <a:srgbClr val="FFFFFF"/>
              </a:solidFill>
              <a:latin typeface="Barlow SemiCondensed Bold"/>
              <a:ea typeface="Barlow SemiCondensed Bold"/>
              <a:cs typeface="Barlow SemiCondensed Bold"/>
              <a:sym typeface="Barlow SemiCondensed Bold"/>
            </a:endParaRPr>
          </a:p>
          <a:p>
            <a:pPr algn="l">
              <a:lnSpc>
                <a:spcPts val="4796"/>
              </a:lnSpc>
            </a:pPr>
            <a:r>
              <a:rPr lang="en-US" sz="3899" spc="308">
                <a:solidFill>
                  <a:srgbClr val="FFFFFF"/>
                </a:solidFill>
                <a:latin typeface="Barlow SemiCondensed"/>
                <a:ea typeface="Barlow SemiCondensed"/>
                <a:cs typeface="Barlow SemiCondensed"/>
                <a:sym typeface="Barlow SemiCondensed"/>
              </a:rPr>
              <a:t>“</a:t>
            </a:r>
            <a:r>
              <a:rPr lang="en-US" sz="3899" b="1" spc="308">
                <a:solidFill>
                  <a:srgbClr val="FFFFFF"/>
                </a:solidFill>
                <a:latin typeface="Barlow SemiCondensed Bold"/>
                <a:ea typeface="Barlow SemiCondensed Bold"/>
                <a:cs typeface="Barlow SemiCondensed Bold"/>
                <a:sym typeface="Barlow SemiCondensed Bold"/>
              </a:rPr>
              <a:t>Appear like everyone expect you to so that you’re treated better”</a:t>
            </a:r>
          </a:p>
          <a:p>
            <a:pPr algn="l">
              <a:lnSpc>
                <a:spcPts val="4796"/>
              </a:lnSpc>
            </a:pPr>
            <a:endParaRPr lang="en-US" sz="3899" b="1" spc="308">
              <a:solidFill>
                <a:srgbClr val="FFFFFF"/>
              </a:solidFill>
              <a:latin typeface="Barlow SemiCondensed Bold"/>
              <a:ea typeface="Barlow SemiCondensed Bold"/>
              <a:cs typeface="Barlow SemiCondensed Bold"/>
              <a:sym typeface="Barlow SemiCondensed Bold"/>
            </a:endParaRPr>
          </a:p>
          <a:p>
            <a:pPr algn="l">
              <a:lnSpc>
                <a:spcPts val="4796"/>
              </a:lnSpc>
            </a:pPr>
            <a:r>
              <a:rPr lang="en-US" sz="3899" b="1" spc="308">
                <a:solidFill>
                  <a:srgbClr val="FFFFFF"/>
                </a:solidFill>
                <a:latin typeface="Barlow SemiCondensed Bold"/>
                <a:ea typeface="Barlow SemiCondensed Bold"/>
                <a:cs typeface="Barlow SemiCondensed Bold"/>
                <a:sym typeface="Barlow SemiCondensed Bold"/>
              </a:rPr>
              <a:t>Systems are designed for those who fit in, not those who stand out.</a:t>
            </a:r>
          </a:p>
        </p:txBody>
      </p:sp>
      <p:sp>
        <p:nvSpPr>
          <p:cNvPr id="4" name="Freeform 4"/>
          <p:cNvSpPr/>
          <p:nvPr/>
        </p:nvSpPr>
        <p:spPr>
          <a:xfrm>
            <a:off x="15405135" y="50498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5B7353CA-E53A-E91C-4ECB-07867FE9E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402"/>
    </mc:Choice>
    <mc:Fallback xmlns="">
      <p:transition spd="slow" advTm="45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313210" y="242509"/>
            <a:ext cx="15883367" cy="1129092"/>
          </a:xfrm>
          <a:prstGeom prst="rect">
            <a:avLst/>
          </a:prstGeom>
        </p:spPr>
        <p:txBody>
          <a:bodyPr lIns="0" tIns="0" rIns="0" bIns="0" rtlCol="0" anchor="t">
            <a:spAutoFit/>
          </a:bodyPr>
          <a:lstStyle/>
          <a:p>
            <a:pPr algn="l">
              <a:lnSpc>
                <a:spcPts val="8739"/>
              </a:lnSpc>
            </a:pPr>
            <a:r>
              <a:rPr lang="en-US" sz="7599" spc="607" dirty="0">
                <a:solidFill>
                  <a:srgbClr val="FFFFFF"/>
                </a:solidFill>
                <a:latin typeface="Poppins Bold"/>
                <a:ea typeface="Poppins Bold"/>
                <a:cs typeface="Poppins Bold"/>
                <a:sym typeface="Poppins Bold"/>
              </a:rPr>
              <a:t>IMPACT OF TRAUMA</a:t>
            </a:r>
          </a:p>
        </p:txBody>
      </p:sp>
      <p:sp>
        <p:nvSpPr>
          <p:cNvPr id="3" name="TextBox 3"/>
          <p:cNvSpPr txBox="1"/>
          <p:nvPr/>
        </p:nvSpPr>
        <p:spPr>
          <a:xfrm>
            <a:off x="429684" y="1053703"/>
            <a:ext cx="17020116" cy="9233297"/>
          </a:xfrm>
          <a:prstGeom prst="rect">
            <a:avLst/>
          </a:prstGeom>
        </p:spPr>
        <p:txBody>
          <a:bodyPr wrap="square" lIns="0" tIns="0" rIns="0" bIns="0" rtlCol="0" anchor="t">
            <a:spAutoFit/>
          </a:bodyPr>
          <a:lstStyle/>
          <a:p>
            <a:pPr algn="l"/>
            <a:r>
              <a:rPr lang="en-US" sz="2400" b="1" i="0" u="none" strike="noStrike" dirty="0">
                <a:solidFill>
                  <a:srgbClr val="EEF0FF"/>
                </a:solidFill>
                <a:effectLst/>
                <a:latin typeface="Barlow" pitchFamily="2" charset="77"/>
              </a:rPr>
              <a:t>Diminished trust:</a:t>
            </a:r>
          </a:p>
          <a:p>
            <a:pPr algn="l" fontAlgn="ctr"/>
            <a:r>
              <a:rPr lang="en-US" sz="2400" b="1" i="0" u="none" strike="noStrike" dirty="0">
                <a:solidFill>
                  <a:srgbClr val="EEF0FF"/>
                </a:solidFill>
                <a:effectLst/>
                <a:latin typeface="Barlow" pitchFamily="2" charset="77"/>
              </a:rPr>
              <a:t>Individuals may experience a significant decrease in trust towards institutions, authority figures, and even other people within that system, leading to difficulty forming healthy relationships. </a:t>
            </a:r>
          </a:p>
          <a:p>
            <a:pPr algn="l" fontAlgn="ctr"/>
            <a:endParaRPr lang="en-US" sz="2400" b="1" i="0" u="none" strike="noStrike" dirty="0">
              <a:solidFill>
                <a:srgbClr val="EEF0FF"/>
              </a:solidFill>
              <a:effectLst/>
              <a:latin typeface="Barlow" pitchFamily="2" charset="77"/>
            </a:endParaRPr>
          </a:p>
          <a:p>
            <a:pPr algn="l"/>
            <a:r>
              <a:rPr lang="en-US" sz="2400" b="1" i="0" u="none" strike="noStrike" dirty="0">
                <a:solidFill>
                  <a:srgbClr val="EEF0FF"/>
                </a:solidFill>
                <a:effectLst/>
                <a:latin typeface="Barlow" pitchFamily="2" charset="77"/>
              </a:rPr>
              <a:t>Emotional distress:</a:t>
            </a:r>
          </a:p>
          <a:p>
            <a:pPr algn="l" fontAlgn="ctr"/>
            <a:r>
              <a:rPr lang="en-US" sz="2400" b="1" i="0" u="none" strike="noStrike" dirty="0">
                <a:solidFill>
                  <a:srgbClr val="EEF0FF"/>
                </a:solidFill>
                <a:effectLst/>
                <a:latin typeface="Barlow" pitchFamily="2" charset="77"/>
              </a:rPr>
              <a:t>Symptoms like anxiety, depression, anger, and feelings of hopelessness can arise due to the ongoing experience of institutional betrayal. </a:t>
            </a:r>
          </a:p>
          <a:p>
            <a:pPr algn="l" fontAlgn="ctr"/>
            <a:endParaRPr lang="en-US" sz="2400" b="1" i="0" u="none" strike="noStrike" dirty="0">
              <a:solidFill>
                <a:srgbClr val="EEF0FF"/>
              </a:solidFill>
              <a:effectLst/>
              <a:latin typeface="Barlow" pitchFamily="2" charset="77"/>
            </a:endParaRPr>
          </a:p>
          <a:p>
            <a:pPr algn="l"/>
            <a:r>
              <a:rPr lang="en-US" sz="2400" b="1" i="0" u="none" strike="noStrike" dirty="0">
                <a:solidFill>
                  <a:srgbClr val="EEF0FF"/>
                </a:solidFill>
                <a:effectLst/>
                <a:latin typeface="Barlow" pitchFamily="2" charset="77"/>
              </a:rPr>
              <a:t>Powerlessness:</a:t>
            </a:r>
          </a:p>
          <a:p>
            <a:pPr algn="l" fontAlgn="ctr"/>
            <a:r>
              <a:rPr lang="en-US" sz="2400" b="1" i="0" u="none" strike="noStrike" dirty="0">
                <a:solidFill>
                  <a:srgbClr val="EEF0FF"/>
                </a:solidFill>
                <a:effectLst/>
                <a:latin typeface="Barlow" pitchFamily="2" charset="77"/>
              </a:rPr>
              <a:t>Feeling like one has no control over their situation within the institution can lead to feelings of helplessness and resignation. </a:t>
            </a:r>
          </a:p>
          <a:p>
            <a:pPr algn="l" fontAlgn="ctr"/>
            <a:endParaRPr lang="en-US" sz="2400" b="1" i="0" u="none" strike="noStrike" dirty="0">
              <a:solidFill>
                <a:srgbClr val="EEF0FF"/>
              </a:solidFill>
              <a:effectLst/>
              <a:latin typeface="Barlow" pitchFamily="2" charset="77"/>
            </a:endParaRPr>
          </a:p>
          <a:p>
            <a:pPr algn="l"/>
            <a:r>
              <a:rPr lang="en-US" sz="2400" b="1" i="0" u="none" strike="noStrike" dirty="0">
                <a:solidFill>
                  <a:srgbClr val="EEF0FF"/>
                </a:solidFill>
                <a:effectLst/>
                <a:latin typeface="Barlow" pitchFamily="2" charset="77"/>
              </a:rPr>
              <a:t>Isolation:</a:t>
            </a:r>
          </a:p>
          <a:p>
            <a:pPr algn="l" fontAlgn="ctr"/>
            <a:r>
              <a:rPr lang="en-US" sz="2400" b="1" i="0" u="none" strike="noStrike" dirty="0">
                <a:solidFill>
                  <a:srgbClr val="EEF0FF"/>
                </a:solidFill>
                <a:effectLst/>
                <a:latin typeface="Barlow" pitchFamily="2" charset="77"/>
              </a:rPr>
              <a:t>Individuals may withdraw from social interactions or feel disconnected from others due to the trauma experienced within the institution. </a:t>
            </a:r>
            <a:endParaRPr lang="en-US" sz="2400" b="1" dirty="0">
              <a:solidFill>
                <a:srgbClr val="EEF0FF"/>
              </a:solidFill>
              <a:latin typeface="Barlow" pitchFamily="2" charset="77"/>
            </a:endParaRPr>
          </a:p>
          <a:p>
            <a:pPr algn="l" fontAlgn="ctr"/>
            <a:endParaRPr lang="en-US" sz="2400" b="1" i="0" u="none" strike="noStrike" dirty="0">
              <a:solidFill>
                <a:srgbClr val="EEF0FF"/>
              </a:solidFill>
              <a:effectLst/>
              <a:latin typeface="Barlow" pitchFamily="2" charset="77"/>
            </a:endParaRPr>
          </a:p>
          <a:p>
            <a:pPr algn="l"/>
            <a:r>
              <a:rPr lang="en-US" sz="2400" b="1" i="0" u="none" strike="noStrike" dirty="0">
                <a:solidFill>
                  <a:srgbClr val="EEF0FF"/>
                </a:solidFill>
                <a:effectLst/>
                <a:latin typeface="Barlow" pitchFamily="2" charset="77"/>
              </a:rPr>
              <a:t>Physical health issues:</a:t>
            </a:r>
          </a:p>
          <a:p>
            <a:pPr algn="l" fontAlgn="ctr"/>
            <a:r>
              <a:rPr lang="en-US" sz="2400" b="1" i="0" u="none" strike="noStrike" dirty="0">
                <a:solidFill>
                  <a:srgbClr val="EEF0FF"/>
                </a:solidFill>
                <a:effectLst/>
                <a:latin typeface="Barlow" pitchFamily="2" charset="77"/>
              </a:rPr>
              <a:t>Chronic stress from institutional trauma can manifest in physical symptoms like headaches, digestive problems, and weakened immune system. </a:t>
            </a:r>
            <a:endParaRPr lang="en-US" sz="2400" b="1" dirty="0">
              <a:solidFill>
                <a:srgbClr val="EEF0FF"/>
              </a:solidFill>
              <a:latin typeface="Barlow" pitchFamily="2" charset="77"/>
            </a:endParaRPr>
          </a:p>
          <a:p>
            <a:pPr algn="l" fontAlgn="ctr"/>
            <a:endParaRPr lang="en-US" sz="2400" b="1" i="0" u="none" strike="noStrike" dirty="0">
              <a:solidFill>
                <a:srgbClr val="EEF0FF"/>
              </a:solidFill>
              <a:effectLst/>
              <a:latin typeface="Barlow" pitchFamily="2" charset="77"/>
            </a:endParaRPr>
          </a:p>
          <a:p>
            <a:pPr algn="l"/>
            <a:r>
              <a:rPr lang="en-US" sz="2400" b="1" i="0" u="none" strike="noStrike" dirty="0">
                <a:solidFill>
                  <a:srgbClr val="EEF0FF"/>
                </a:solidFill>
                <a:effectLst/>
                <a:latin typeface="Barlow" pitchFamily="2" charset="77"/>
              </a:rPr>
              <a:t>Decreased work performance:</a:t>
            </a:r>
          </a:p>
          <a:p>
            <a:pPr algn="l" fontAlgn="ctr"/>
            <a:r>
              <a:rPr lang="en-US" sz="2400" b="1" i="0" u="none" strike="noStrike" dirty="0">
                <a:solidFill>
                  <a:srgbClr val="EEF0FF"/>
                </a:solidFill>
                <a:effectLst/>
                <a:latin typeface="Barlow" pitchFamily="2" charset="77"/>
              </a:rPr>
              <a:t>In a workplace setting, institutional trauma can lead to reduced productivity, absenteeism, and increased conflict among employees. </a:t>
            </a:r>
          </a:p>
          <a:p>
            <a:pPr algn="l" fontAlgn="ctr"/>
            <a:endParaRPr lang="en-US" sz="2400" b="1" i="0" u="none" strike="noStrike" dirty="0">
              <a:solidFill>
                <a:srgbClr val="EEF0FF"/>
              </a:solidFill>
              <a:effectLst/>
              <a:latin typeface="Barlow" pitchFamily="2" charset="77"/>
            </a:endParaRPr>
          </a:p>
          <a:p>
            <a:pPr algn="l"/>
            <a:r>
              <a:rPr lang="en-US" sz="2400" b="1" i="0" u="none" strike="noStrike" dirty="0">
                <a:solidFill>
                  <a:srgbClr val="EEF0FF"/>
                </a:solidFill>
                <a:effectLst/>
                <a:latin typeface="Barlow" pitchFamily="2" charset="77"/>
              </a:rPr>
              <a:t>Social withdrawal:</a:t>
            </a:r>
          </a:p>
          <a:p>
            <a:pPr algn="l" fontAlgn="ctr"/>
            <a:r>
              <a:rPr lang="en-US" sz="2400" b="1" i="0" u="none" strike="noStrike" dirty="0">
                <a:solidFill>
                  <a:srgbClr val="EEF0FF"/>
                </a:solidFill>
                <a:effectLst/>
                <a:latin typeface="Barlow" pitchFamily="2" charset="77"/>
              </a:rPr>
              <a:t>Individuals may become less engaged in community activities or political participation due to a lack of trust in systems. </a:t>
            </a:r>
          </a:p>
        </p:txBody>
      </p:sp>
      <p:sp>
        <p:nvSpPr>
          <p:cNvPr id="4" name="Freeform 4"/>
          <p:cNvSpPr/>
          <p:nvPr/>
        </p:nvSpPr>
        <p:spPr>
          <a:xfrm>
            <a:off x="16459200" y="8572500"/>
            <a:ext cx="1828800" cy="171450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7A344FE0-DBA0-4F96-8DA4-320EF64C8B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94452419"/>
      </p:ext>
    </p:extLst>
  </p:cSld>
  <p:clrMapOvr>
    <a:masterClrMapping/>
  </p:clrMapOvr>
  <mc:AlternateContent xmlns:mc="http://schemas.openxmlformats.org/markup-compatibility/2006" xmlns:p14="http://schemas.microsoft.com/office/powerpoint/2010/main">
    <mc:Choice Requires="p14">
      <p:transition spd="slow" p14:dur="2000" advTm="96213"/>
    </mc:Choice>
    <mc:Fallback xmlns="">
      <p:transition spd="slow" advTm="96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4531745"/>
            <a:ext cx="18163114" cy="1037019"/>
          </a:xfrm>
          <a:custGeom>
            <a:avLst/>
            <a:gdLst/>
            <a:ahLst/>
            <a:cxnLst/>
            <a:rect l="l" t="t" r="r" b="b"/>
            <a:pathLst>
              <a:path w="18163114" h="1037019">
                <a:moveTo>
                  <a:pt x="0" y="0"/>
                </a:moveTo>
                <a:lnTo>
                  <a:pt x="18163114" y="0"/>
                </a:lnTo>
                <a:lnTo>
                  <a:pt x="18163114" y="1037019"/>
                </a:lnTo>
                <a:lnTo>
                  <a:pt x="0" y="1037019"/>
                </a:lnTo>
                <a:lnTo>
                  <a:pt x="0" y="0"/>
                </a:lnTo>
                <a:close/>
              </a:path>
            </a:pathLst>
          </a:custGeom>
          <a:blipFill>
            <a:blip r:embed="rId4"/>
            <a:stretch>
              <a:fillRect l="-2920" t="-5768" b="-5768"/>
            </a:stretch>
          </a:blipFill>
        </p:spPr>
      </p:sp>
      <p:sp>
        <p:nvSpPr>
          <p:cNvPr id="3" name="AutoShape 3"/>
          <p:cNvSpPr/>
          <p:nvPr/>
        </p:nvSpPr>
        <p:spPr>
          <a:xfrm>
            <a:off x="2878348" y="4527043"/>
            <a:ext cx="526392" cy="486173"/>
          </a:xfrm>
          <a:prstGeom prst="line">
            <a:avLst/>
          </a:prstGeom>
          <a:ln w="57150" cap="flat">
            <a:solidFill>
              <a:srgbClr val="FFFFFF"/>
            </a:solidFill>
            <a:prstDash val="solid"/>
            <a:headEnd type="none" w="sm" len="sm"/>
            <a:tailEnd type="none" w="sm" len="sm"/>
          </a:ln>
        </p:spPr>
      </p:sp>
      <p:sp>
        <p:nvSpPr>
          <p:cNvPr id="4" name="AutoShape 4"/>
          <p:cNvSpPr/>
          <p:nvPr/>
        </p:nvSpPr>
        <p:spPr>
          <a:xfrm flipV="1">
            <a:off x="2885065" y="5011659"/>
            <a:ext cx="489756" cy="547580"/>
          </a:xfrm>
          <a:prstGeom prst="line">
            <a:avLst/>
          </a:prstGeom>
          <a:ln w="57150" cap="flat">
            <a:solidFill>
              <a:srgbClr val="FFFFFF"/>
            </a:solidFill>
            <a:prstDash val="solid"/>
            <a:headEnd type="none" w="sm" len="sm"/>
            <a:tailEnd type="none" w="sm" len="sm"/>
          </a:ln>
        </p:spPr>
      </p:sp>
      <p:grpSp>
        <p:nvGrpSpPr>
          <p:cNvPr id="5" name="Group 5"/>
          <p:cNvGrpSpPr/>
          <p:nvPr/>
        </p:nvGrpSpPr>
        <p:grpSpPr>
          <a:xfrm>
            <a:off x="10154139" y="4567085"/>
            <a:ext cx="565167" cy="1041721"/>
            <a:chOff x="0" y="0"/>
            <a:chExt cx="753556" cy="1388961"/>
          </a:xfrm>
        </p:grpSpPr>
        <p:sp>
          <p:nvSpPr>
            <p:cNvPr id="6" name="AutoShape 6"/>
            <p:cNvSpPr/>
            <p:nvPr/>
          </p:nvSpPr>
          <p:spPr>
            <a:xfrm rot="2563524">
              <a:off x="-100926" y="314004"/>
              <a:ext cx="955408" cy="0"/>
            </a:xfrm>
            <a:prstGeom prst="line">
              <a:avLst/>
            </a:prstGeom>
            <a:ln w="76200" cap="flat">
              <a:solidFill>
                <a:srgbClr val="FFFFFF"/>
              </a:solidFill>
              <a:prstDash val="solid"/>
              <a:headEnd type="none" w="sm" len="sm"/>
              <a:tailEnd type="none" w="sm" len="sm"/>
            </a:ln>
          </p:spPr>
        </p:sp>
        <p:sp>
          <p:nvSpPr>
            <p:cNvPr id="7" name="AutoShape 7"/>
            <p:cNvSpPr/>
            <p:nvPr/>
          </p:nvSpPr>
          <p:spPr>
            <a:xfrm rot="-2891432">
              <a:off x="-103862" y="960408"/>
              <a:ext cx="979529" cy="0"/>
            </a:xfrm>
            <a:prstGeom prst="line">
              <a:avLst/>
            </a:prstGeom>
            <a:ln w="76200" cap="flat">
              <a:solidFill>
                <a:srgbClr val="FFFFFF"/>
              </a:solidFill>
              <a:prstDash val="solid"/>
              <a:headEnd type="none" w="sm" len="sm"/>
              <a:tailEnd type="none" w="sm" len="sm"/>
            </a:ln>
          </p:spPr>
        </p:sp>
      </p:grpSp>
      <p:grpSp>
        <p:nvGrpSpPr>
          <p:cNvPr id="8" name="Group 8"/>
          <p:cNvGrpSpPr/>
          <p:nvPr/>
        </p:nvGrpSpPr>
        <p:grpSpPr>
          <a:xfrm>
            <a:off x="13871440" y="4546093"/>
            <a:ext cx="565167" cy="1041721"/>
            <a:chOff x="0" y="0"/>
            <a:chExt cx="753556" cy="1388961"/>
          </a:xfrm>
        </p:grpSpPr>
        <p:sp>
          <p:nvSpPr>
            <p:cNvPr id="9" name="AutoShape 9"/>
            <p:cNvSpPr/>
            <p:nvPr/>
          </p:nvSpPr>
          <p:spPr>
            <a:xfrm rot="2563524">
              <a:off x="-100926" y="314004"/>
              <a:ext cx="955408" cy="0"/>
            </a:xfrm>
            <a:prstGeom prst="line">
              <a:avLst/>
            </a:prstGeom>
            <a:ln w="76200" cap="flat">
              <a:solidFill>
                <a:srgbClr val="FFFFFF"/>
              </a:solidFill>
              <a:prstDash val="solid"/>
              <a:headEnd type="none" w="sm" len="sm"/>
              <a:tailEnd type="none" w="sm" len="sm"/>
            </a:ln>
          </p:spPr>
        </p:sp>
        <p:sp>
          <p:nvSpPr>
            <p:cNvPr id="10" name="AutoShape 10"/>
            <p:cNvSpPr/>
            <p:nvPr/>
          </p:nvSpPr>
          <p:spPr>
            <a:xfrm rot="-2891432">
              <a:off x="-103862" y="960408"/>
              <a:ext cx="979529" cy="0"/>
            </a:xfrm>
            <a:prstGeom prst="line">
              <a:avLst/>
            </a:prstGeom>
            <a:ln w="76200" cap="flat">
              <a:solidFill>
                <a:srgbClr val="FFFFFF"/>
              </a:solidFill>
              <a:prstDash val="solid"/>
              <a:headEnd type="none" w="sm" len="sm"/>
              <a:tailEnd type="none" w="sm" len="sm"/>
            </a:ln>
          </p:spPr>
        </p:sp>
      </p:grpSp>
      <p:sp>
        <p:nvSpPr>
          <p:cNvPr id="11" name="TextBox 11"/>
          <p:cNvSpPr txBox="1"/>
          <p:nvPr/>
        </p:nvSpPr>
        <p:spPr>
          <a:xfrm>
            <a:off x="890835" y="673262"/>
            <a:ext cx="16381445" cy="2257806"/>
          </a:xfrm>
          <a:prstGeom prst="rect">
            <a:avLst/>
          </a:prstGeom>
        </p:spPr>
        <p:txBody>
          <a:bodyPr lIns="0" tIns="0" rIns="0" bIns="0" rtlCol="0" anchor="t">
            <a:spAutoFit/>
          </a:bodyPr>
          <a:lstStyle/>
          <a:p>
            <a:pPr algn="l">
              <a:lnSpc>
                <a:spcPts val="8892"/>
              </a:lnSpc>
            </a:pPr>
            <a:r>
              <a:rPr lang="en-US" sz="7600" b="1" spc="608">
                <a:solidFill>
                  <a:srgbClr val="FFFFFF"/>
                </a:solidFill>
                <a:latin typeface="Poppins Bold"/>
                <a:ea typeface="Poppins Bold"/>
                <a:cs typeface="Poppins Bold"/>
                <a:sym typeface="Poppins Bold"/>
              </a:rPr>
              <a:t>PRINCIPLES OF TRAUMA-INFORMED CARE</a:t>
            </a:r>
          </a:p>
        </p:txBody>
      </p:sp>
      <p:sp>
        <p:nvSpPr>
          <p:cNvPr id="12" name="TextBox 12"/>
          <p:cNvSpPr txBox="1"/>
          <p:nvPr/>
        </p:nvSpPr>
        <p:spPr>
          <a:xfrm>
            <a:off x="308697" y="3721643"/>
            <a:ext cx="3066124"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Safety</a:t>
            </a:r>
          </a:p>
        </p:txBody>
      </p:sp>
      <p:sp>
        <p:nvSpPr>
          <p:cNvPr id="13" name="TextBox 13"/>
          <p:cNvSpPr txBox="1"/>
          <p:nvPr/>
        </p:nvSpPr>
        <p:spPr>
          <a:xfrm>
            <a:off x="6898907" y="3721643"/>
            <a:ext cx="3255232"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Collaboration</a:t>
            </a:r>
          </a:p>
        </p:txBody>
      </p:sp>
      <p:sp>
        <p:nvSpPr>
          <p:cNvPr id="14" name="TextBox 14"/>
          <p:cNvSpPr txBox="1"/>
          <p:nvPr/>
        </p:nvSpPr>
        <p:spPr>
          <a:xfrm>
            <a:off x="10326273" y="3721643"/>
            <a:ext cx="3965517"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Trustworthiness</a:t>
            </a:r>
          </a:p>
        </p:txBody>
      </p:sp>
      <p:sp>
        <p:nvSpPr>
          <p:cNvPr id="15" name="AutoShape 15"/>
          <p:cNvSpPr/>
          <p:nvPr/>
        </p:nvSpPr>
        <p:spPr>
          <a:xfrm>
            <a:off x="6253534" y="4567085"/>
            <a:ext cx="526392" cy="486173"/>
          </a:xfrm>
          <a:prstGeom prst="line">
            <a:avLst/>
          </a:prstGeom>
          <a:ln w="57150" cap="flat">
            <a:solidFill>
              <a:srgbClr val="FFFFFF"/>
            </a:solidFill>
            <a:prstDash val="solid"/>
            <a:headEnd type="none" w="sm" len="sm"/>
            <a:tailEnd type="none" w="sm" len="sm"/>
          </a:ln>
        </p:spPr>
      </p:sp>
      <p:sp>
        <p:nvSpPr>
          <p:cNvPr id="16" name="AutoShape 16"/>
          <p:cNvSpPr/>
          <p:nvPr/>
        </p:nvSpPr>
        <p:spPr>
          <a:xfrm flipV="1">
            <a:off x="6268870" y="5021184"/>
            <a:ext cx="489756" cy="547580"/>
          </a:xfrm>
          <a:prstGeom prst="line">
            <a:avLst/>
          </a:prstGeom>
          <a:ln w="57150" cap="flat">
            <a:solidFill>
              <a:srgbClr val="FFFFFF"/>
            </a:solidFill>
            <a:prstDash val="solid"/>
            <a:headEnd type="none" w="sm" len="sm"/>
            <a:tailEnd type="none" w="sm" len="sm"/>
          </a:ln>
        </p:spPr>
      </p:sp>
      <p:sp>
        <p:nvSpPr>
          <p:cNvPr id="17" name="TextBox 17"/>
          <p:cNvSpPr txBox="1"/>
          <p:nvPr/>
        </p:nvSpPr>
        <p:spPr>
          <a:xfrm>
            <a:off x="10897901" y="6286090"/>
            <a:ext cx="3066124" cy="3080385"/>
          </a:xfrm>
          <a:prstGeom prst="rect">
            <a:avLst/>
          </a:prstGeom>
        </p:spPr>
        <p:txBody>
          <a:bodyPr lIns="0" tIns="0" rIns="0" bIns="0" rtlCol="0" anchor="t">
            <a:spAutoFit/>
          </a:bodyPr>
          <a:lstStyle/>
          <a:p>
            <a:pPr algn="l">
              <a:lnSpc>
                <a:spcPts val="4095"/>
              </a:lnSpc>
            </a:pPr>
            <a:r>
              <a:rPr lang="en-US" sz="3500" b="1" spc="245">
                <a:solidFill>
                  <a:srgbClr val="FFFFFF"/>
                </a:solidFill>
                <a:latin typeface="Barlow Medium"/>
                <a:ea typeface="Barlow Medium"/>
                <a:cs typeface="Barlow Medium"/>
                <a:sym typeface="Barlow Medium"/>
              </a:rPr>
              <a:t>Task clarity, consistency and interpersonal boundaries.</a:t>
            </a:r>
          </a:p>
          <a:p>
            <a:pPr algn="l">
              <a:lnSpc>
                <a:spcPts val="4094"/>
              </a:lnSpc>
            </a:pPr>
            <a:endParaRPr lang="en-US" sz="3500" b="1" spc="245">
              <a:solidFill>
                <a:srgbClr val="FFFFFF"/>
              </a:solidFill>
              <a:latin typeface="Barlow Medium"/>
              <a:ea typeface="Barlow Medium"/>
              <a:cs typeface="Barlow Medium"/>
              <a:sym typeface="Barlow Medium"/>
            </a:endParaRPr>
          </a:p>
        </p:txBody>
      </p:sp>
      <p:sp>
        <p:nvSpPr>
          <p:cNvPr id="18" name="TextBox 18"/>
          <p:cNvSpPr txBox="1"/>
          <p:nvPr/>
        </p:nvSpPr>
        <p:spPr>
          <a:xfrm>
            <a:off x="3524693" y="3721643"/>
            <a:ext cx="3255232"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Choice</a:t>
            </a:r>
          </a:p>
        </p:txBody>
      </p:sp>
      <p:sp>
        <p:nvSpPr>
          <p:cNvPr id="19" name="TextBox 19"/>
          <p:cNvSpPr txBox="1"/>
          <p:nvPr/>
        </p:nvSpPr>
        <p:spPr>
          <a:xfrm>
            <a:off x="308697" y="6286090"/>
            <a:ext cx="2606396" cy="3080385"/>
          </a:xfrm>
          <a:prstGeom prst="rect">
            <a:avLst/>
          </a:prstGeom>
        </p:spPr>
        <p:txBody>
          <a:bodyPr lIns="0" tIns="0" rIns="0" bIns="0" rtlCol="0" anchor="t">
            <a:spAutoFit/>
          </a:bodyPr>
          <a:lstStyle/>
          <a:p>
            <a:pPr algn="l">
              <a:lnSpc>
                <a:spcPts val="4095"/>
              </a:lnSpc>
            </a:pPr>
            <a:r>
              <a:rPr lang="en-US" sz="3500" b="1" spc="245">
                <a:solidFill>
                  <a:srgbClr val="FFFFFF"/>
                </a:solidFill>
                <a:latin typeface="Barlow Medium"/>
                <a:ea typeface="Barlow Medium"/>
                <a:cs typeface="Barlow Medium"/>
                <a:sym typeface="Barlow Medium"/>
              </a:rPr>
              <a:t>Ensuring physical and emotional safety.</a:t>
            </a:r>
          </a:p>
          <a:p>
            <a:pPr algn="l">
              <a:lnSpc>
                <a:spcPts val="4094"/>
              </a:lnSpc>
            </a:pPr>
            <a:endParaRPr lang="en-US" sz="3500" b="1" spc="245">
              <a:solidFill>
                <a:srgbClr val="FFFFFF"/>
              </a:solidFill>
              <a:latin typeface="Barlow Medium"/>
              <a:ea typeface="Barlow Medium"/>
              <a:cs typeface="Barlow Medium"/>
              <a:sym typeface="Barlow Medium"/>
            </a:endParaRPr>
          </a:p>
        </p:txBody>
      </p:sp>
      <p:sp>
        <p:nvSpPr>
          <p:cNvPr id="20" name="TextBox 20"/>
          <p:cNvSpPr txBox="1"/>
          <p:nvPr/>
        </p:nvSpPr>
        <p:spPr>
          <a:xfrm>
            <a:off x="3524693" y="6286090"/>
            <a:ext cx="2973743" cy="2051685"/>
          </a:xfrm>
          <a:prstGeom prst="rect">
            <a:avLst/>
          </a:prstGeom>
        </p:spPr>
        <p:txBody>
          <a:bodyPr lIns="0" tIns="0" rIns="0" bIns="0" rtlCol="0" anchor="t">
            <a:spAutoFit/>
          </a:bodyPr>
          <a:lstStyle/>
          <a:p>
            <a:pPr algn="l">
              <a:lnSpc>
                <a:spcPts val="4095"/>
              </a:lnSpc>
            </a:pPr>
            <a:r>
              <a:rPr lang="en-US" sz="3500" b="1" spc="245">
                <a:solidFill>
                  <a:srgbClr val="FFFFFF"/>
                </a:solidFill>
                <a:latin typeface="Barlow Medium"/>
                <a:ea typeface="Barlow Medium"/>
                <a:cs typeface="Barlow Medium"/>
                <a:sym typeface="Barlow Medium"/>
              </a:rPr>
              <a:t>Individual has choice and control. </a:t>
            </a:r>
          </a:p>
          <a:p>
            <a:pPr algn="l">
              <a:lnSpc>
                <a:spcPts val="4094"/>
              </a:lnSpc>
            </a:pPr>
            <a:endParaRPr lang="en-US" sz="3500" b="1" spc="245">
              <a:solidFill>
                <a:srgbClr val="FFFFFF"/>
              </a:solidFill>
              <a:latin typeface="Barlow Medium"/>
              <a:ea typeface="Barlow Medium"/>
              <a:cs typeface="Barlow Medium"/>
              <a:sym typeface="Barlow Medium"/>
            </a:endParaRPr>
          </a:p>
        </p:txBody>
      </p:sp>
      <p:sp>
        <p:nvSpPr>
          <p:cNvPr id="21" name="TextBox 21"/>
          <p:cNvSpPr txBox="1"/>
          <p:nvPr/>
        </p:nvSpPr>
        <p:spPr>
          <a:xfrm>
            <a:off x="7292540" y="6286090"/>
            <a:ext cx="2995761" cy="3594735"/>
          </a:xfrm>
          <a:prstGeom prst="rect">
            <a:avLst/>
          </a:prstGeom>
        </p:spPr>
        <p:txBody>
          <a:bodyPr lIns="0" tIns="0" rIns="0" bIns="0" rtlCol="0" anchor="t">
            <a:spAutoFit/>
          </a:bodyPr>
          <a:lstStyle/>
          <a:p>
            <a:pPr algn="l">
              <a:lnSpc>
                <a:spcPts val="4095"/>
              </a:lnSpc>
            </a:pPr>
            <a:r>
              <a:rPr lang="en-US" sz="3500" b="1" spc="245">
                <a:solidFill>
                  <a:srgbClr val="FFFFFF"/>
                </a:solidFill>
                <a:latin typeface="Barlow Medium"/>
                <a:ea typeface="Barlow Medium"/>
                <a:cs typeface="Barlow Medium"/>
                <a:sym typeface="Barlow Medium"/>
              </a:rPr>
              <a:t>Making decisions with the individual and sharing power.</a:t>
            </a:r>
          </a:p>
          <a:p>
            <a:pPr algn="l">
              <a:lnSpc>
                <a:spcPts val="4094"/>
              </a:lnSpc>
            </a:pPr>
            <a:endParaRPr lang="en-US" sz="3500" b="1" spc="245">
              <a:solidFill>
                <a:srgbClr val="FFFFFF"/>
              </a:solidFill>
              <a:latin typeface="Barlow Medium"/>
              <a:ea typeface="Barlow Medium"/>
              <a:cs typeface="Barlow Medium"/>
              <a:sym typeface="Barlow Medium"/>
            </a:endParaRPr>
          </a:p>
        </p:txBody>
      </p:sp>
      <p:sp>
        <p:nvSpPr>
          <p:cNvPr id="22" name="TextBox 22"/>
          <p:cNvSpPr txBox="1"/>
          <p:nvPr/>
        </p:nvSpPr>
        <p:spPr>
          <a:xfrm>
            <a:off x="14571943" y="3721643"/>
            <a:ext cx="4272596"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Empowerment</a:t>
            </a:r>
          </a:p>
        </p:txBody>
      </p:sp>
      <p:sp>
        <p:nvSpPr>
          <p:cNvPr id="23" name="TextBox 23"/>
          <p:cNvSpPr txBox="1"/>
          <p:nvPr/>
        </p:nvSpPr>
        <p:spPr>
          <a:xfrm>
            <a:off x="14754600" y="6286090"/>
            <a:ext cx="3408514" cy="3080385"/>
          </a:xfrm>
          <a:prstGeom prst="rect">
            <a:avLst/>
          </a:prstGeom>
        </p:spPr>
        <p:txBody>
          <a:bodyPr lIns="0" tIns="0" rIns="0" bIns="0" rtlCol="0" anchor="t">
            <a:spAutoFit/>
          </a:bodyPr>
          <a:lstStyle/>
          <a:p>
            <a:pPr algn="l">
              <a:lnSpc>
                <a:spcPts val="4095"/>
              </a:lnSpc>
            </a:pPr>
            <a:r>
              <a:rPr lang="en-US" sz="3500" b="1" spc="245">
                <a:solidFill>
                  <a:srgbClr val="FFFFFF"/>
                </a:solidFill>
                <a:latin typeface="Barlow Medium"/>
                <a:ea typeface="Barlow Medium"/>
                <a:cs typeface="Barlow Medium"/>
                <a:sym typeface="Barlow Medium"/>
              </a:rPr>
              <a:t>Prioritizing empowerment through skill/rapport building.</a:t>
            </a:r>
          </a:p>
          <a:p>
            <a:pPr algn="l">
              <a:lnSpc>
                <a:spcPts val="4094"/>
              </a:lnSpc>
            </a:pPr>
            <a:endParaRPr lang="en-US" sz="3500" b="1" spc="245">
              <a:solidFill>
                <a:srgbClr val="FFFFFF"/>
              </a:solidFill>
              <a:latin typeface="Barlow Medium"/>
              <a:ea typeface="Barlow Medium"/>
              <a:cs typeface="Barlow Medium"/>
              <a:sym typeface="Barlow Medium"/>
            </a:endParaRPr>
          </a:p>
        </p:txBody>
      </p:sp>
      <p:sp>
        <p:nvSpPr>
          <p:cNvPr id="24" name="Freeform 24"/>
          <p:cNvSpPr/>
          <p:nvPr/>
        </p:nvSpPr>
        <p:spPr>
          <a:xfrm>
            <a:off x="15405135" y="50498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5"/>
            <a:stretch>
              <a:fillRect/>
            </a:stretch>
          </a:blipFill>
        </p:spPr>
      </p:sp>
      <p:pic>
        <p:nvPicPr>
          <p:cNvPr id="25" name="Audio 24">
            <a:hlinkClick r:id="" action="ppaction://media"/>
            <a:extLst>
              <a:ext uri="{FF2B5EF4-FFF2-40B4-BE49-F238E27FC236}">
                <a16:creationId xmlns:a16="http://schemas.microsoft.com/office/drawing/2014/main" id="{55E32787-FD02-D241-60C9-AFF01EA08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274"/>
    </mc:Choice>
    <mc:Fallback xmlns="">
      <p:transition spd="slow" advTm="12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4531745"/>
            <a:ext cx="18163114" cy="1037019"/>
          </a:xfrm>
          <a:custGeom>
            <a:avLst/>
            <a:gdLst/>
            <a:ahLst/>
            <a:cxnLst/>
            <a:rect l="l" t="t" r="r" b="b"/>
            <a:pathLst>
              <a:path w="18163114" h="1037019">
                <a:moveTo>
                  <a:pt x="0" y="0"/>
                </a:moveTo>
                <a:lnTo>
                  <a:pt x="18163114" y="0"/>
                </a:lnTo>
                <a:lnTo>
                  <a:pt x="18163114" y="1037019"/>
                </a:lnTo>
                <a:lnTo>
                  <a:pt x="0" y="1037019"/>
                </a:lnTo>
                <a:lnTo>
                  <a:pt x="0" y="0"/>
                </a:lnTo>
                <a:close/>
              </a:path>
            </a:pathLst>
          </a:custGeom>
          <a:blipFill>
            <a:blip r:embed="rId4"/>
            <a:stretch>
              <a:fillRect l="-2920" t="-5768" b="-5768"/>
            </a:stretch>
          </a:blipFill>
        </p:spPr>
      </p:sp>
      <p:sp>
        <p:nvSpPr>
          <p:cNvPr id="3" name="AutoShape 3"/>
          <p:cNvSpPr/>
          <p:nvPr/>
        </p:nvSpPr>
        <p:spPr>
          <a:xfrm>
            <a:off x="2878348" y="4527043"/>
            <a:ext cx="526392" cy="486173"/>
          </a:xfrm>
          <a:prstGeom prst="line">
            <a:avLst/>
          </a:prstGeom>
          <a:ln w="57150" cap="flat">
            <a:solidFill>
              <a:srgbClr val="FFFFFF"/>
            </a:solidFill>
            <a:prstDash val="solid"/>
            <a:headEnd type="none" w="sm" len="sm"/>
            <a:tailEnd type="none" w="sm" len="sm"/>
          </a:ln>
        </p:spPr>
      </p:sp>
      <p:sp>
        <p:nvSpPr>
          <p:cNvPr id="4" name="AutoShape 4"/>
          <p:cNvSpPr/>
          <p:nvPr/>
        </p:nvSpPr>
        <p:spPr>
          <a:xfrm flipV="1">
            <a:off x="2885065" y="5011659"/>
            <a:ext cx="489756" cy="547580"/>
          </a:xfrm>
          <a:prstGeom prst="line">
            <a:avLst/>
          </a:prstGeom>
          <a:ln w="57150" cap="flat">
            <a:solidFill>
              <a:srgbClr val="FFFFFF"/>
            </a:solidFill>
            <a:prstDash val="solid"/>
            <a:headEnd type="none" w="sm" len="sm"/>
            <a:tailEnd type="none" w="sm" len="sm"/>
          </a:ln>
        </p:spPr>
      </p:sp>
      <p:grpSp>
        <p:nvGrpSpPr>
          <p:cNvPr id="5" name="Group 5"/>
          <p:cNvGrpSpPr/>
          <p:nvPr/>
        </p:nvGrpSpPr>
        <p:grpSpPr>
          <a:xfrm>
            <a:off x="10154139" y="4567085"/>
            <a:ext cx="565167" cy="1041721"/>
            <a:chOff x="0" y="0"/>
            <a:chExt cx="753556" cy="1388961"/>
          </a:xfrm>
        </p:grpSpPr>
        <p:sp>
          <p:nvSpPr>
            <p:cNvPr id="6" name="AutoShape 6"/>
            <p:cNvSpPr/>
            <p:nvPr/>
          </p:nvSpPr>
          <p:spPr>
            <a:xfrm rot="2563524">
              <a:off x="-100926" y="314004"/>
              <a:ext cx="955408" cy="0"/>
            </a:xfrm>
            <a:prstGeom prst="line">
              <a:avLst/>
            </a:prstGeom>
            <a:ln w="76200" cap="flat">
              <a:solidFill>
                <a:srgbClr val="FFFFFF"/>
              </a:solidFill>
              <a:prstDash val="solid"/>
              <a:headEnd type="none" w="sm" len="sm"/>
              <a:tailEnd type="none" w="sm" len="sm"/>
            </a:ln>
          </p:spPr>
        </p:sp>
        <p:sp>
          <p:nvSpPr>
            <p:cNvPr id="7" name="AutoShape 7"/>
            <p:cNvSpPr/>
            <p:nvPr/>
          </p:nvSpPr>
          <p:spPr>
            <a:xfrm rot="-2891432">
              <a:off x="-103862" y="960408"/>
              <a:ext cx="979529" cy="0"/>
            </a:xfrm>
            <a:prstGeom prst="line">
              <a:avLst/>
            </a:prstGeom>
            <a:ln w="76200" cap="flat">
              <a:solidFill>
                <a:srgbClr val="FFFFFF"/>
              </a:solidFill>
              <a:prstDash val="solid"/>
              <a:headEnd type="none" w="sm" len="sm"/>
              <a:tailEnd type="none" w="sm" len="sm"/>
            </a:ln>
          </p:spPr>
        </p:sp>
      </p:grpSp>
      <p:grpSp>
        <p:nvGrpSpPr>
          <p:cNvPr id="8" name="Group 8"/>
          <p:cNvGrpSpPr/>
          <p:nvPr/>
        </p:nvGrpSpPr>
        <p:grpSpPr>
          <a:xfrm>
            <a:off x="13871440" y="4546093"/>
            <a:ext cx="565167" cy="1041721"/>
            <a:chOff x="0" y="0"/>
            <a:chExt cx="753556" cy="1388961"/>
          </a:xfrm>
        </p:grpSpPr>
        <p:sp>
          <p:nvSpPr>
            <p:cNvPr id="9" name="AutoShape 9"/>
            <p:cNvSpPr/>
            <p:nvPr/>
          </p:nvSpPr>
          <p:spPr>
            <a:xfrm rot="2563524">
              <a:off x="-100926" y="314004"/>
              <a:ext cx="955408" cy="0"/>
            </a:xfrm>
            <a:prstGeom prst="line">
              <a:avLst/>
            </a:prstGeom>
            <a:ln w="76200" cap="flat">
              <a:solidFill>
                <a:srgbClr val="FFFFFF"/>
              </a:solidFill>
              <a:prstDash val="solid"/>
              <a:headEnd type="none" w="sm" len="sm"/>
              <a:tailEnd type="none" w="sm" len="sm"/>
            </a:ln>
          </p:spPr>
        </p:sp>
        <p:sp>
          <p:nvSpPr>
            <p:cNvPr id="10" name="AutoShape 10"/>
            <p:cNvSpPr/>
            <p:nvPr/>
          </p:nvSpPr>
          <p:spPr>
            <a:xfrm rot="-2891432">
              <a:off x="-103862" y="960408"/>
              <a:ext cx="979529" cy="0"/>
            </a:xfrm>
            <a:prstGeom prst="line">
              <a:avLst/>
            </a:prstGeom>
            <a:ln w="76200" cap="flat">
              <a:solidFill>
                <a:srgbClr val="FFFFFF"/>
              </a:solidFill>
              <a:prstDash val="solid"/>
              <a:headEnd type="none" w="sm" len="sm"/>
              <a:tailEnd type="none" w="sm" len="sm"/>
            </a:ln>
          </p:spPr>
        </p:sp>
      </p:grpSp>
      <p:sp>
        <p:nvSpPr>
          <p:cNvPr id="11" name="TextBox 11"/>
          <p:cNvSpPr txBox="1"/>
          <p:nvPr/>
        </p:nvSpPr>
        <p:spPr>
          <a:xfrm>
            <a:off x="890835" y="673262"/>
            <a:ext cx="16381445" cy="2257806"/>
          </a:xfrm>
          <a:prstGeom prst="rect">
            <a:avLst/>
          </a:prstGeom>
        </p:spPr>
        <p:txBody>
          <a:bodyPr lIns="0" tIns="0" rIns="0" bIns="0" rtlCol="0" anchor="t">
            <a:spAutoFit/>
          </a:bodyPr>
          <a:lstStyle/>
          <a:p>
            <a:pPr algn="l">
              <a:lnSpc>
                <a:spcPts val="8891"/>
              </a:lnSpc>
            </a:pPr>
            <a:r>
              <a:rPr lang="en-US" sz="7599" b="1" spc="607">
                <a:solidFill>
                  <a:srgbClr val="FFFFFF"/>
                </a:solidFill>
                <a:latin typeface="Poppins Bold"/>
                <a:ea typeface="Poppins Bold"/>
                <a:cs typeface="Poppins Bold"/>
                <a:sym typeface="Poppins Bold"/>
              </a:rPr>
              <a:t>TRAUMA-INFORMED CARE </a:t>
            </a:r>
          </a:p>
          <a:p>
            <a:pPr algn="l">
              <a:lnSpc>
                <a:spcPts val="8892"/>
              </a:lnSpc>
            </a:pPr>
            <a:r>
              <a:rPr lang="en-US" sz="7600" b="1" spc="608">
                <a:solidFill>
                  <a:srgbClr val="FFFFFF"/>
                </a:solidFill>
                <a:latin typeface="Poppins Bold"/>
                <a:ea typeface="Poppins Bold"/>
                <a:cs typeface="Poppins Bold"/>
                <a:sym typeface="Poppins Bold"/>
              </a:rPr>
              <a:t>IN PRACTICE</a:t>
            </a:r>
          </a:p>
        </p:txBody>
      </p:sp>
      <p:sp>
        <p:nvSpPr>
          <p:cNvPr id="12" name="TextBox 12"/>
          <p:cNvSpPr txBox="1"/>
          <p:nvPr/>
        </p:nvSpPr>
        <p:spPr>
          <a:xfrm>
            <a:off x="308697" y="3721643"/>
            <a:ext cx="3066124"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Safety</a:t>
            </a:r>
          </a:p>
        </p:txBody>
      </p:sp>
      <p:sp>
        <p:nvSpPr>
          <p:cNvPr id="13" name="TextBox 13"/>
          <p:cNvSpPr txBox="1"/>
          <p:nvPr/>
        </p:nvSpPr>
        <p:spPr>
          <a:xfrm>
            <a:off x="6898907" y="3721643"/>
            <a:ext cx="3255232"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Collaboration</a:t>
            </a:r>
          </a:p>
        </p:txBody>
      </p:sp>
      <p:sp>
        <p:nvSpPr>
          <p:cNvPr id="14" name="TextBox 14"/>
          <p:cNvSpPr txBox="1"/>
          <p:nvPr/>
        </p:nvSpPr>
        <p:spPr>
          <a:xfrm>
            <a:off x="10326273" y="3721643"/>
            <a:ext cx="3965517"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Trustworthiness</a:t>
            </a:r>
          </a:p>
        </p:txBody>
      </p:sp>
      <p:sp>
        <p:nvSpPr>
          <p:cNvPr id="15" name="AutoShape 15"/>
          <p:cNvSpPr/>
          <p:nvPr/>
        </p:nvSpPr>
        <p:spPr>
          <a:xfrm>
            <a:off x="6253534" y="4567085"/>
            <a:ext cx="526392" cy="486173"/>
          </a:xfrm>
          <a:prstGeom prst="line">
            <a:avLst/>
          </a:prstGeom>
          <a:ln w="57150" cap="flat">
            <a:solidFill>
              <a:srgbClr val="FFFFFF"/>
            </a:solidFill>
            <a:prstDash val="solid"/>
            <a:headEnd type="none" w="sm" len="sm"/>
            <a:tailEnd type="none" w="sm" len="sm"/>
          </a:ln>
        </p:spPr>
      </p:sp>
      <p:sp>
        <p:nvSpPr>
          <p:cNvPr id="16" name="AutoShape 16"/>
          <p:cNvSpPr/>
          <p:nvPr/>
        </p:nvSpPr>
        <p:spPr>
          <a:xfrm flipV="1">
            <a:off x="6268870" y="5021184"/>
            <a:ext cx="489756" cy="547580"/>
          </a:xfrm>
          <a:prstGeom prst="line">
            <a:avLst/>
          </a:prstGeom>
          <a:ln w="57150" cap="flat">
            <a:solidFill>
              <a:srgbClr val="FFFFFF"/>
            </a:solidFill>
            <a:prstDash val="solid"/>
            <a:headEnd type="none" w="sm" len="sm"/>
            <a:tailEnd type="none" w="sm" len="sm"/>
          </a:ln>
        </p:spPr>
      </p:sp>
      <p:sp>
        <p:nvSpPr>
          <p:cNvPr id="17" name="TextBox 17"/>
          <p:cNvSpPr txBox="1"/>
          <p:nvPr/>
        </p:nvSpPr>
        <p:spPr>
          <a:xfrm>
            <a:off x="10897901" y="6286090"/>
            <a:ext cx="3066124" cy="3594735"/>
          </a:xfrm>
          <a:prstGeom prst="rect">
            <a:avLst/>
          </a:prstGeom>
        </p:spPr>
        <p:txBody>
          <a:bodyPr lIns="0" tIns="0" rIns="0" bIns="0" rtlCol="0" anchor="t">
            <a:spAutoFit/>
          </a:bodyPr>
          <a:lstStyle/>
          <a:p>
            <a:pPr algn="l">
              <a:lnSpc>
                <a:spcPts val="4095"/>
              </a:lnSpc>
            </a:pPr>
            <a:r>
              <a:rPr lang="en-US" sz="3500" b="1" spc="245">
                <a:solidFill>
                  <a:srgbClr val="FFFFFF"/>
                </a:solidFill>
                <a:latin typeface="Barlow Medium"/>
                <a:ea typeface="Barlow Medium"/>
                <a:cs typeface="Barlow Medium"/>
                <a:sym typeface="Barlow Medium"/>
              </a:rPr>
              <a:t>Respectful and professional boundaries are maintained.</a:t>
            </a:r>
          </a:p>
          <a:p>
            <a:pPr algn="l">
              <a:lnSpc>
                <a:spcPts val="4094"/>
              </a:lnSpc>
            </a:pPr>
            <a:endParaRPr lang="en-US" sz="3500" b="1" spc="245">
              <a:solidFill>
                <a:srgbClr val="FFFFFF"/>
              </a:solidFill>
              <a:latin typeface="Barlow Medium"/>
              <a:ea typeface="Barlow Medium"/>
              <a:cs typeface="Barlow Medium"/>
              <a:sym typeface="Barlow Medium"/>
            </a:endParaRPr>
          </a:p>
        </p:txBody>
      </p:sp>
      <p:sp>
        <p:nvSpPr>
          <p:cNvPr id="18" name="TextBox 18"/>
          <p:cNvSpPr txBox="1"/>
          <p:nvPr/>
        </p:nvSpPr>
        <p:spPr>
          <a:xfrm>
            <a:off x="3524693" y="3721643"/>
            <a:ext cx="3255232"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Choice</a:t>
            </a:r>
          </a:p>
        </p:txBody>
      </p:sp>
      <p:sp>
        <p:nvSpPr>
          <p:cNvPr id="19" name="TextBox 19"/>
          <p:cNvSpPr txBox="1"/>
          <p:nvPr/>
        </p:nvSpPr>
        <p:spPr>
          <a:xfrm>
            <a:off x="308697" y="6286090"/>
            <a:ext cx="2606396" cy="308038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Common areas are welcoming and privacy is always respected</a:t>
            </a:r>
          </a:p>
        </p:txBody>
      </p:sp>
      <p:sp>
        <p:nvSpPr>
          <p:cNvPr id="20" name="TextBox 20"/>
          <p:cNvSpPr txBox="1"/>
          <p:nvPr/>
        </p:nvSpPr>
        <p:spPr>
          <a:xfrm>
            <a:off x="3524693" y="6257515"/>
            <a:ext cx="2973743" cy="4041458"/>
          </a:xfrm>
          <a:prstGeom prst="rect">
            <a:avLst/>
          </a:prstGeom>
        </p:spPr>
        <p:txBody>
          <a:bodyPr lIns="0" tIns="0" rIns="0" bIns="0" rtlCol="0" anchor="t">
            <a:spAutoFit/>
          </a:bodyPr>
          <a:lstStyle/>
          <a:p>
            <a:pPr algn="l">
              <a:lnSpc>
                <a:spcPts val="3510"/>
              </a:lnSpc>
            </a:pPr>
            <a:r>
              <a:rPr lang="en-US" sz="3000" b="1" spc="210">
                <a:solidFill>
                  <a:srgbClr val="FFFFFF"/>
                </a:solidFill>
                <a:latin typeface="Barlow Medium"/>
                <a:ea typeface="Barlow Medium"/>
                <a:cs typeface="Barlow Medium"/>
                <a:sym typeface="Barlow Medium"/>
              </a:rPr>
              <a:t>Individuals are provided a clear and appropriate message about their treatment and rights in the space. </a:t>
            </a:r>
          </a:p>
          <a:p>
            <a:pPr algn="l">
              <a:lnSpc>
                <a:spcPts val="4094"/>
              </a:lnSpc>
            </a:pPr>
            <a:endParaRPr lang="en-US" sz="3000" b="1" spc="210">
              <a:solidFill>
                <a:srgbClr val="FFFFFF"/>
              </a:solidFill>
              <a:latin typeface="Barlow Medium"/>
              <a:ea typeface="Barlow Medium"/>
              <a:cs typeface="Barlow Medium"/>
              <a:sym typeface="Barlow Medium"/>
            </a:endParaRPr>
          </a:p>
        </p:txBody>
      </p:sp>
      <p:sp>
        <p:nvSpPr>
          <p:cNvPr id="21" name="TextBox 21"/>
          <p:cNvSpPr txBox="1"/>
          <p:nvPr/>
        </p:nvSpPr>
        <p:spPr>
          <a:xfrm>
            <a:off x="7292540" y="6286090"/>
            <a:ext cx="2995761" cy="3594735"/>
          </a:xfrm>
          <a:prstGeom prst="rect">
            <a:avLst/>
          </a:prstGeom>
        </p:spPr>
        <p:txBody>
          <a:bodyPr lIns="0" tIns="0" rIns="0" bIns="0" rtlCol="0" anchor="t">
            <a:spAutoFit/>
          </a:bodyPr>
          <a:lstStyle/>
          <a:p>
            <a:pPr algn="l">
              <a:lnSpc>
                <a:spcPts val="4095"/>
              </a:lnSpc>
            </a:pPr>
            <a:r>
              <a:rPr lang="en-US" sz="3500" b="1" spc="245">
                <a:solidFill>
                  <a:srgbClr val="FFFFFF"/>
                </a:solidFill>
                <a:latin typeface="Barlow Medium"/>
                <a:ea typeface="Barlow Medium"/>
                <a:cs typeface="Barlow Medium"/>
                <a:sym typeface="Barlow Medium"/>
              </a:rPr>
              <a:t>Individuals are provided a significant role in the planning of services.</a:t>
            </a:r>
          </a:p>
          <a:p>
            <a:pPr algn="l">
              <a:lnSpc>
                <a:spcPts val="4094"/>
              </a:lnSpc>
            </a:pPr>
            <a:endParaRPr lang="en-US" sz="3500" b="1" spc="245">
              <a:solidFill>
                <a:srgbClr val="FFFFFF"/>
              </a:solidFill>
              <a:latin typeface="Barlow Medium"/>
              <a:ea typeface="Barlow Medium"/>
              <a:cs typeface="Barlow Medium"/>
              <a:sym typeface="Barlow Medium"/>
            </a:endParaRPr>
          </a:p>
        </p:txBody>
      </p:sp>
      <p:sp>
        <p:nvSpPr>
          <p:cNvPr id="22" name="TextBox 22"/>
          <p:cNvSpPr txBox="1"/>
          <p:nvPr/>
        </p:nvSpPr>
        <p:spPr>
          <a:xfrm>
            <a:off x="14571943" y="3721643"/>
            <a:ext cx="4272596" cy="508635"/>
          </a:xfrm>
          <a:prstGeom prst="rect">
            <a:avLst/>
          </a:prstGeom>
        </p:spPr>
        <p:txBody>
          <a:bodyPr lIns="0" tIns="0" rIns="0" bIns="0" rtlCol="0" anchor="t">
            <a:spAutoFit/>
          </a:bodyPr>
          <a:lstStyle/>
          <a:p>
            <a:pPr algn="l">
              <a:lnSpc>
                <a:spcPts val="4094"/>
              </a:lnSpc>
            </a:pPr>
            <a:r>
              <a:rPr lang="en-US" sz="3500" b="1" spc="245">
                <a:solidFill>
                  <a:srgbClr val="FFFFFF"/>
                </a:solidFill>
                <a:latin typeface="Barlow Medium"/>
                <a:ea typeface="Barlow Medium"/>
                <a:cs typeface="Barlow Medium"/>
                <a:sym typeface="Barlow Medium"/>
              </a:rPr>
              <a:t>Empowerment</a:t>
            </a:r>
          </a:p>
        </p:txBody>
      </p:sp>
      <p:sp>
        <p:nvSpPr>
          <p:cNvPr id="23" name="TextBox 23"/>
          <p:cNvSpPr txBox="1"/>
          <p:nvPr/>
        </p:nvSpPr>
        <p:spPr>
          <a:xfrm>
            <a:off x="14754600" y="6267040"/>
            <a:ext cx="3408514" cy="3611499"/>
          </a:xfrm>
          <a:prstGeom prst="rect">
            <a:avLst/>
          </a:prstGeom>
        </p:spPr>
        <p:txBody>
          <a:bodyPr lIns="0" tIns="0" rIns="0" bIns="0" rtlCol="0" anchor="t">
            <a:spAutoFit/>
          </a:bodyPr>
          <a:lstStyle/>
          <a:p>
            <a:pPr algn="l">
              <a:lnSpc>
                <a:spcPts val="3627"/>
              </a:lnSpc>
            </a:pPr>
            <a:r>
              <a:rPr lang="en-US" sz="3100" b="1" spc="217">
                <a:solidFill>
                  <a:srgbClr val="FFFFFF"/>
                </a:solidFill>
                <a:latin typeface="Barlow Medium"/>
                <a:ea typeface="Barlow Medium"/>
                <a:cs typeface="Barlow Medium"/>
                <a:sym typeface="Barlow Medium"/>
              </a:rPr>
              <a:t>Providing an atmosphere in which individuals are able to feel validated and affirmed with each contact. </a:t>
            </a:r>
          </a:p>
          <a:p>
            <a:pPr algn="l">
              <a:lnSpc>
                <a:spcPts val="3159"/>
              </a:lnSpc>
            </a:pPr>
            <a:endParaRPr lang="en-US" sz="3100" b="1" spc="217">
              <a:solidFill>
                <a:srgbClr val="FFFFFF"/>
              </a:solidFill>
              <a:latin typeface="Barlow Medium"/>
              <a:ea typeface="Barlow Medium"/>
              <a:cs typeface="Barlow Medium"/>
              <a:sym typeface="Barlow Medium"/>
            </a:endParaRPr>
          </a:p>
        </p:txBody>
      </p:sp>
      <p:sp>
        <p:nvSpPr>
          <p:cNvPr id="24" name="Freeform 24"/>
          <p:cNvSpPr/>
          <p:nvPr/>
        </p:nvSpPr>
        <p:spPr>
          <a:xfrm>
            <a:off x="15541851" y="385194"/>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5"/>
            <a:stretch>
              <a:fillRect/>
            </a:stretch>
          </a:blipFill>
        </p:spPr>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5" name="Ink 24">
                <a:extLst>
                  <a:ext uri="{FF2B5EF4-FFF2-40B4-BE49-F238E27FC236}">
                    <a16:creationId xmlns:a16="http://schemas.microsoft.com/office/drawing/2014/main" id="{010F6EA2-AC9B-12B8-D0B7-24783AACEEBC}"/>
                  </a:ext>
                </a:extLst>
              </p14:cNvPr>
              <p14:cNvContentPartPr/>
              <p14:nvPr>
                <p:extLst>
                  <p:ext uri="{42D2F446-02D8-4167-A562-619A0277C38B}">
                    <p15:isNarration xmlns:p15="http://schemas.microsoft.com/office/powerpoint/2012/main" val="1"/>
                  </p:ext>
                </p:extLst>
              </p14:nvPr>
            </p14:nvContentPartPr>
            <p14:xfrm>
              <a:off x="16309800" y="4216680"/>
              <a:ext cx="360" cy="360"/>
            </p14:xfrm>
          </p:contentPart>
        </mc:Choice>
        <mc:Fallback xmlns="">
          <p:pic>
            <p:nvPicPr>
              <p:cNvPr id="25" name="Ink 24">
                <a:extLst>
                  <a:ext uri="{FF2B5EF4-FFF2-40B4-BE49-F238E27FC236}">
                    <a16:creationId xmlns:a16="http://schemas.microsoft.com/office/drawing/2014/main" id="{010F6EA2-AC9B-12B8-D0B7-24783AACEEBC}"/>
                  </a:ext>
                </a:extLst>
              </p:cNvPr>
              <p:cNvPicPr>
                <a:picLocks noGrp="1" noRot="1" noChangeAspect="1" noMove="1" noResize="1" noEditPoints="1" noAdjustHandles="1" noChangeArrowheads="1" noChangeShapeType="1"/>
              </p:cNvPicPr>
              <p:nvPr/>
            </p:nvPicPr>
            <p:blipFill>
              <a:blip r:embed="rId7"/>
              <a:stretch>
                <a:fillRect/>
              </a:stretch>
            </p:blipFill>
            <p:spPr>
              <a:xfrm>
                <a:off x="16300440" y="4207320"/>
                <a:ext cx="19080" cy="19080"/>
              </a:xfrm>
              <a:prstGeom prst="rect">
                <a:avLst/>
              </a:prstGeom>
            </p:spPr>
          </p:pic>
        </mc:Fallback>
      </mc:AlternateContent>
      <p:pic>
        <p:nvPicPr>
          <p:cNvPr id="26" name="Audio 25">
            <a:hlinkClick r:id="" action="ppaction://media"/>
            <a:extLst>
              <a:ext uri="{FF2B5EF4-FFF2-40B4-BE49-F238E27FC236}">
                <a16:creationId xmlns:a16="http://schemas.microsoft.com/office/drawing/2014/main" id="{6470D7F8-F2AD-EB17-6D6E-6AE2F44FE5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144"/>
    </mc:Choice>
    <mc:Fallback xmlns="">
      <p:transition spd="slow" advTm="39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59"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md type="call" cmd="playFrom(0.0)">
                                      <p:cBhvr>
                                        <p:cTn id="9"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28700" y="529805"/>
            <a:ext cx="15883367" cy="1129092"/>
          </a:xfrm>
          <a:prstGeom prst="rect">
            <a:avLst/>
          </a:prstGeom>
        </p:spPr>
        <p:txBody>
          <a:bodyPr lIns="0" tIns="0" rIns="0" bIns="0" rtlCol="0" anchor="t">
            <a:spAutoFit/>
          </a:bodyPr>
          <a:lstStyle/>
          <a:p>
            <a:pPr algn="l">
              <a:lnSpc>
                <a:spcPts val="8739"/>
              </a:lnSpc>
            </a:pPr>
            <a:r>
              <a:rPr lang="en-US" sz="7599" spc="607" dirty="0">
                <a:solidFill>
                  <a:srgbClr val="FFFFFF"/>
                </a:solidFill>
                <a:latin typeface="Poppins Bold"/>
                <a:ea typeface="Poppins Bold"/>
                <a:cs typeface="Poppins Bold"/>
                <a:sym typeface="Poppins Bold"/>
              </a:rPr>
              <a:t>WHAT IS EMPATHY?</a:t>
            </a:r>
          </a:p>
        </p:txBody>
      </p:sp>
      <p:sp>
        <p:nvSpPr>
          <p:cNvPr id="3" name="TextBox 3"/>
          <p:cNvSpPr txBox="1"/>
          <p:nvPr/>
        </p:nvSpPr>
        <p:spPr>
          <a:xfrm>
            <a:off x="741115" y="3080380"/>
            <a:ext cx="15710333" cy="5539978"/>
          </a:xfrm>
          <a:prstGeom prst="rect">
            <a:avLst/>
          </a:prstGeom>
        </p:spPr>
        <p:txBody>
          <a:bodyPr lIns="0" tIns="0" rIns="0" bIns="0" rtlCol="0" anchor="t">
            <a:spAutoFit/>
          </a:bodyPr>
          <a:lstStyle/>
          <a:p>
            <a:pPr marL="842000" lvl="1" indent="-421000" algn="l">
              <a:lnSpc>
                <a:spcPts val="4796"/>
              </a:lnSpc>
              <a:buFont typeface="Arial"/>
              <a:buChar char="•"/>
            </a:pPr>
            <a:r>
              <a:rPr lang="en-US" sz="4000" b="1" dirty="0">
                <a:solidFill>
                  <a:schemeClr val="bg1"/>
                </a:solidFill>
                <a:latin typeface="Barlow" pitchFamily="2" charset="77"/>
              </a:rPr>
              <a:t>“T</a:t>
            </a:r>
            <a:r>
              <a:rPr lang="en-US" sz="4000" b="1" i="0" u="none" strike="noStrike" dirty="0">
                <a:solidFill>
                  <a:schemeClr val="bg1"/>
                </a:solidFill>
                <a:effectLst/>
                <a:latin typeface="Barlow" pitchFamily="2" charset="77"/>
              </a:rPr>
              <a:t>he action of understanding, being aware of, being sensitive to, and vicariously experiencing the feelings, thoughts, and experience of another” (</a:t>
            </a:r>
            <a:r>
              <a:rPr lang="en-US" sz="4000" b="1" i="0" u="none" strike="noStrike" dirty="0" err="1">
                <a:solidFill>
                  <a:schemeClr val="bg1"/>
                </a:solidFill>
                <a:effectLst/>
                <a:latin typeface="Barlow" pitchFamily="2" charset="77"/>
              </a:rPr>
              <a:t>merriam</a:t>
            </a:r>
            <a:r>
              <a:rPr lang="en-US" sz="4000" b="1" i="0" u="none" strike="noStrike" dirty="0">
                <a:solidFill>
                  <a:schemeClr val="bg1"/>
                </a:solidFill>
                <a:effectLst/>
                <a:latin typeface="Barlow" pitchFamily="2" charset="77"/>
              </a:rPr>
              <a:t> webster)</a:t>
            </a:r>
          </a:p>
          <a:p>
            <a:pPr marL="842000" lvl="1" indent="-421000" algn="l">
              <a:lnSpc>
                <a:spcPts val="4796"/>
              </a:lnSpc>
              <a:buFont typeface="Arial"/>
              <a:buChar char="•"/>
            </a:pPr>
            <a:endParaRPr lang="en-US" sz="4000" b="1" i="0" u="none" strike="noStrike" dirty="0">
              <a:solidFill>
                <a:schemeClr val="bg1"/>
              </a:solidFill>
              <a:effectLst/>
              <a:latin typeface="Barlow" pitchFamily="2" charset="77"/>
            </a:endParaRPr>
          </a:p>
          <a:p>
            <a:pPr marL="842000" lvl="1" indent="-421000" algn="l">
              <a:lnSpc>
                <a:spcPts val="4796"/>
              </a:lnSpc>
              <a:buFont typeface="Arial"/>
              <a:buChar char="•"/>
            </a:pPr>
            <a:r>
              <a:rPr lang="en-US" sz="4000" b="1" i="1" u="none" strike="noStrike" dirty="0">
                <a:solidFill>
                  <a:schemeClr val="bg1"/>
                </a:solidFill>
                <a:effectLst/>
                <a:latin typeface="Barlow" pitchFamily="2" charset="77"/>
              </a:rPr>
              <a:t>Compassion</a:t>
            </a:r>
            <a:r>
              <a:rPr lang="en-US" sz="4000" b="1" i="0" u="none" strike="noStrike" dirty="0">
                <a:solidFill>
                  <a:schemeClr val="bg1"/>
                </a:solidFill>
                <a:effectLst/>
                <a:latin typeface="Barlow" pitchFamily="2" charset="77"/>
              </a:rPr>
              <a:t> and </a:t>
            </a:r>
            <a:r>
              <a:rPr lang="en-US" sz="4000" b="1" i="1" u="none" strike="noStrike" dirty="0">
                <a:solidFill>
                  <a:schemeClr val="bg1"/>
                </a:solidFill>
                <a:effectLst/>
                <a:latin typeface="Barlow" pitchFamily="2" charset="77"/>
              </a:rPr>
              <a:t>empathy</a:t>
            </a:r>
            <a:r>
              <a:rPr lang="en-US" sz="4000" b="1" i="0" u="none" strike="noStrike" dirty="0">
                <a:solidFill>
                  <a:schemeClr val="bg1"/>
                </a:solidFill>
                <a:effectLst/>
                <a:latin typeface="Barlow" pitchFamily="2" charset="77"/>
              </a:rPr>
              <a:t> both refer to a caring response to someone else’s distress. While </a:t>
            </a:r>
            <a:r>
              <a:rPr lang="en-US" sz="4000" b="1" i="1" u="none" strike="noStrike" dirty="0">
                <a:solidFill>
                  <a:schemeClr val="bg1"/>
                </a:solidFill>
                <a:effectLst/>
                <a:latin typeface="Barlow" pitchFamily="2" charset="77"/>
              </a:rPr>
              <a:t>empathy</a:t>
            </a:r>
            <a:r>
              <a:rPr lang="en-US" sz="4000" b="1" i="0" u="none" strike="noStrike" dirty="0">
                <a:solidFill>
                  <a:schemeClr val="bg1"/>
                </a:solidFill>
                <a:effectLst/>
                <a:latin typeface="Barlow" pitchFamily="2" charset="77"/>
              </a:rPr>
              <a:t> refers to an active sharing in the emotional experience of the other person, </a:t>
            </a:r>
            <a:r>
              <a:rPr lang="en-US" sz="4000" b="1" i="1" u="none" strike="noStrike" dirty="0">
                <a:solidFill>
                  <a:schemeClr val="bg1"/>
                </a:solidFill>
                <a:effectLst/>
                <a:latin typeface="Barlow" pitchFamily="2" charset="77"/>
              </a:rPr>
              <a:t>compassion</a:t>
            </a:r>
            <a:r>
              <a:rPr lang="en-US" sz="4000" b="1" i="0" u="none" strike="noStrike" dirty="0">
                <a:solidFill>
                  <a:schemeClr val="bg1"/>
                </a:solidFill>
                <a:effectLst/>
                <a:latin typeface="Barlow" pitchFamily="2" charset="77"/>
              </a:rPr>
              <a:t> adds to that emotional experience a desire to alleviate the person’s distress.</a:t>
            </a:r>
            <a:endParaRPr lang="en-US" sz="3899" b="1" spc="308" dirty="0">
              <a:solidFill>
                <a:schemeClr val="bg1"/>
              </a:solidFill>
              <a:latin typeface="Barlow" pitchFamily="2" charset="77"/>
              <a:ea typeface="Barlow SemiCondensed Bold"/>
              <a:cs typeface="Barlow SemiCondensed Bold"/>
              <a:sym typeface="Barlow SemiCondensed Bold"/>
            </a:endParaRPr>
          </a:p>
        </p:txBody>
      </p:sp>
      <p:sp>
        <p:nvSpPr>
          <p:cNvPr id="4" name="Freeform 4"/>
          <p:cNvSpPr/>
          <p:nvPr/>
        </p:nvSpPr>
        <p:spPr>
          <a:xfrm>
            <a:off x="15285058" y="3759596"/>
            <a:ext cx="2332780" cy="2332780"/>
          </a:xfrm>
          <a:custGeom>
            <a:avLst/>
            <a:gdLst/>
            <a:ahLst/>
            <a:cxnLst/>
            <a:rect l="l" t="t" r="r" b="b"/>
            <a:pathLst>
              <a:path w="2332780" h="2332780">
                <a:moveTo>
                  <a:pt x="0" y="0"/>
                </a:moveTo>
                <a:lnTo>
                  <a:pt x="2332780" y="0"/>
                </a:lnTo>
                <a:lnTo>
                  <a:pt x="2332780" y="2332779"/>
                </a:lnTo>
                <a:lnTo>
                  <a:pt x="0" y="2332779"/>
                </a:lnTo>
                <a:lnTo>
                  <a:pt x="0" y="0"/>
                </a:lnTo>
                <a:close/>
              </a:path>
            </a:pathLst>
          </a:custGeom>
          <a:blipFill>
            <a:blip r:embed="rId4"/>
            <a:stretch>
              <a:fillRect/>
            </a:stretch>
          </a:blipFill>
        </p:spPr>
      </p:sp>
      <p:pic>
        <p:nvPicPr>
          <p:cNvPr id="6" name="Audio 5">
            <a:hlinkClick r:id="" action="ppaction://media"/>
            <a:extLst>
              <a:ext uri="{FF2B5EF4-FFF2-40B4-BE49-F238E27FC236}">
                <a16:creationId xmlns:a16="http://schemas.microsoft.com/office/drawing/2014/main" id="{68B83C4B-98FD-497C-38DE-3A8E66F585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018118622"/>
      </p:ext>
    </p:extLst>
  </p:cSld>
  <p:clrMapOvr>
    <a:masterClrMapping/>
  </p:clrMapOvr>
  <mc:AlternateContent xmlns:mc="http://schemas.openxmlformats.org/markup-compatibility/2006" xmlns:p14="http://schemas.microsoft.com/office/powerpoint/2010/main">
    <mc:Choice Requires="p14">
      <p:transition spd="slow" p14:dur="2000" advTm="53013"/>
    </mc:Choice>
    <mc:Fallback xmlns="">
      <p:transition spd="slow" advTm="5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88CE2"/>
        </a:solidFill>
        <a:effectLst/>
      </p:bgPr>
    </p:bg>
    <p:spTree>
      <p:nvGrpSpPr>
        <p:cNvPr id="1" name=""/>
        <p:cNvGrpSpPr/>
        <p:nvPr/>
      </p:nvGrpSpPr>
      <p:grpSpPr>
        <a:xfrm>
          <a:off x="0" y="0"/>
          <a:ext cx="0" cy="0"/>
          <a:chOff x="0" y="0"/>
          <a:chExt cx="0" cy="0"/>
        </a:xfrm>
      </p:grpSpPr>
      <p:sp>
        <p:nvSpPr>
          <p:cNvPr id="2" name="Freeform 2"/>
          <p:cNvSpPr/>
          <p:nvPr/>
        </p:nvSpPr>
        <p:spPr>
          <a:xfrm>
            <a:off x="0" y="0"/>
            <a:ext cx="9723676" cy="10287000"/>
          </a:xfrm>
          <a:custGeom>
            <a:avLst/>
            <a:gdLst/>
            <a:ahLst/>
            <a:cxnLst/>
            <a:rect l="l" t="t" r="r" b="b"/>
            <a:pathLst>
              <a:path w="9723676" h="10287000">
                <a:moveTo>
                  <a:pt x="0" y="0"/>
                </a:moveTo>
                <a:lnTo>
                  <a:pt x="9723676" y="0"/>
                </a:lnTo>
                <a:lnTo>
                  <a:pt x="9723676" y="10287000"/>
                </a:lnTo>
                <a:lnTo>
                  <a:pt x="0" y="10287000"/>
                </a:lnTo>
                <a:lnTo>
                  <a:pt x="0" y="0"/>
                </a:lnTo>
                <a:close/>
              </a:path>
            </a:pathLst>
          </a:custGeom>
          <a:blipFill>
            <a:blip r:embed="rId4"/>
            <a:stretch>
              <a:fillRect t="-211" b="-211"/>
            </a:stretch>
          </a:blipFill>
        </p:spPr>
      </p:sp>
      <p:sp>
        <p:nvSpPr>
          <p:cNvPr id="3" name="Freeform 3"/>
          <p:cNvSpPr/>
          <p:nvPr/>
        </p:nvSpPr>
        <p:spPr>
          <a:xfrm>
            <a:off x="10742355" y="2368768"/>
            <a:ext cx="3075090" cy="3075090"/>
          </a:xfrm>
          <a:custGeom>
            <a:avLst/>
            <a:gdLst/>
            <a:ahLst/>
            <a:cxnLst/>
            <a:rect l="l" t="t" r="r" b="b"/>
            <a:pathLst>
              <a:path w="3075090" h="3075090">
                <a:moveTo>
                  <a:pt x="0" y="0"/>
                </a:moveTo>
                <a:lnTo>
                  <a:pt x="3075090" y="0"/>
                </a:lnTo>
                <a:lnTo>
                  <a:pt x="3075090" y="3075089"/>
                </a:lnTo>
                <a:lnTo>
                  <a:pt x="0" y="3075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742355" y="6017815"/>
            <a:ext cx="3075090" cy="3075090"/>
          </a:xfrm>
          <a:custGeom>
            <a:avLst/>
            <a:gdLst/>
            <a:ahLst/>
            <a:cxnLst/>
            <a:rect l="l" t="t" r="r" b="b"/>
            <a:pathLst>
              <a:path w="3075090" h="3075090">
                <a:moveTo>
                  <a:pt x="0" y="0"/>
                </a:moveTo>
                <a:lnTo>
                  <a:pt x="3075090" y="0"/>
                </a:lnTo>
                <a:lnTo>
                  <a:pt x="3075090" y="3075090"/>
                </a:lnTo>
                <a:lnTo>
                  <a:pt x="0" y="30750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294437" y="6017815"/>
            <a:ext cx="3075090" cy="3075090"/>
          </a:xfrm>
          <a:custGeom>
            <a:avLst/>
            <a:gdLst/>
            <a:ahLst/>
            <a:cxnLst/>
            <a:rect l="l" t="t" r="r" b="b"/>
            <a:pathLst>
              <a:path w="3075090" h="3075090">
                <a:moveTo>
                  <a:pt x="0" y="0"/>
                </a:moveTo>
                <a:lnTo>
                  <a:pt x="3075090" y="0"/>
                </a:lnTo>
                <a:lnTo>
                  <a:pt x="3075090" y="3075090"/>
                </a:lnTo>
                <a:lnTo>
                  <a:pt x="0" y="30750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4294437" y="2368768"/>
            <a:ext cx="3075090" cy="3075090"/>
          </a:xfrm>
          <a:custGeom>
            <a:avLst/>
            <a:gdLst/>
            <a:ahLst/>
            <a:cxnLst/>
            <a:rect l="l" t="t" r="r" b="b"/>
            <a:pathLst>
              <a:path w="3075090" h="3075090">
                <a:moveTo>
                  <a:pt x="0" y="0"/>
                </a:moveTo>
                <a:lnTo>
                  <a:pt x="3075090" y="0"/>
                </a:lnTo>
                <a:lnTo>
                  <a:pt x="3075090" y="3075089"/>
                </a:lnTo>
                <a:lnTo>
                  <a:pt x="0" y="3075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AutoShape 7"/>
          <p:cNvSpPr/>
          <p:nvPr/>
        </p:nvSpPr>
        <p:spPr>
          <a:xfrm rot="-5400000">
            <a:off x="11973569" y="5711484"/>
            <a:ext cx="574563" cy="0"/>
          </a:xfrm>
          <a:prstGeom prst="line">
            <a:avLst/>
          </a:prstGeom>
          <a:ln w="38100" cap="rnd">
            <a:solidFill>
              <a:srgbClr val="FFFFFF"/>
            </a:solidFill>
            <a:prstDash val="solid"/>
            <a:headEnd type="none" w="sm" len="sm"/>
            <a:tailEnd type="none" w="sm" len="sm"/>
          </a:ln>
        </p:spPr>
      </p:sp>
      <p:sp>
        <p:nvSpPr>
          <p:cNvPr id="8" name="AutoShape 8"/>
          <p:cNvSpPr/>
          <p:nvPr/>
        </p:nvSpPr>
        <p:spPr>
          <a:xfrm rot="-5400000">
            <a:off x="15563751" y="5711484"/>
            <a:ext cx="574563" cy="0"/>
          </a:xfrm>
          <a:prstGeom prst="line">
            <a:avLst/>
          </a:prstGeom>
          <a:ln w="38100" cap="rnd">
            <a:solidFill>
              <a:srgbClr val="FFFFFF"/>
            </a:solidFill>
            <a:prstDash val="solid"/>
            <a:headEnd type="none" w="sm" len="sm"/>
            <a:tailEnd type="none" w="sm" len="sm"/>
          </a:ln>
        </p:spPr>
      </p:sp>
      <p:sp>
        <p:nvSpPr>
          <p:cNvPr id="9" name="Freeform 9"/>
          <p:cNvSpPr/>
          <p:nvPr/>
        </p:nvSpPr>
        <p:spPr>
          <a:xfrm>
            <a:off x="975631" y="4641101"/>
            <a:ext cx="7601620" cy="5235616"/>
          </a:xfrm>
          <a:custGeom>
            <a:avLst/>
            <a:gdLst/>
            <a:ahLst/>
            <a:cxnLst/>
            <a:rect l="l" t="t" r="r" b="b"/>
            <a:pathLst>
              <a:path w="7601620" h="5235616">
                <a:moveTo>
                  <a:pt x="0" y="0"/>
                </a:moveTo>
                <a:lnTo>
                  <a:pt x="7601620" y="0"/>
                </a:lnTo>
                <a:lnTo>
                  <a:pt x="7601620" y="5235616"/>
                </a:lnTo>
                <a:lnTo>
                  <a:pt x="0" y="5235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358006" y="1186338"/>
            <a:ext cx="7219245" cy="3334385"/>
          </a:xfrm>
          <a:prstGeom prst="rect">
            <a:avLst/>
          </a:prstGeom>
        </p:spPr>
        <p:txBody>
          <a:bodyPr lIns="0" tIns="0" rIns="0" bIns="0" rtlCol="0" anchor="t">
            <a:spAutoFit/>
          </a:bodyPr>
          <a:lstStyle/>
          <a:p>
            <a:pPr algn="l">
              <a:lnSpc>
                <a:spcPts val="8739"/>
              </a:lnSpc>
            </a:pPr>
            <a:r>
              <a:rPr lang="en-US" sz="7599" b="1" spc="607">
                <a:solidFill>
                  <a:srgbClr val="FFFFFF"/>
                </a:solidFill>
                <a:latin typeface="Poppins Bold"/>
                <a:ea typeface="Poppins Bold"/>
                <a:cs typeface="Poppins Bold"/>
                <a:sym typeface="Poppins Bold"/>
              </a:rPr>
              <a:t>EXPRESSING GENUINE EMPATHY </a:t>
            </a:r>
          </a:p>
        </p:txBody>
      </p:sp>
      <p:sp>
        <p:nvSpPr>
          <p:cNvPr id="11" name="TextBox 11"/>
          <p:cNvSpPr txBox="1"/>
          <p:nvPr/>
        </p:nvSpPr>
        <p:spPr>
          <a:xfrm>
            <a:off x="12832810" y="471327"/>
            <a:ext cx="4426490" cy="1296671"/>
          </a:xfrm>
          <a:prstGeom prst="rect">
            <a:avLst/>
          </a:prstGeom>
        </p:spPr>
        <p:txBody>
          <a:bodyPr lIns="0" tIns="0" rIns="0" bIns="0" rtlCol="0" anchor="t">
            <a:spAutoFit/>
          </a:bodyPr>
          <a:lstStyle/>
          <a:p>
            <a:pPr algn="r">
              <a:lnSpc>
                <a:spcPts val="5179"/>
              </a:lnSpc>
            </a:pPr>
            <a:r>
              <a:rPr lang="en-US" sz="3699" b="1" spc="636">
                <a:solidFill>
                  <a:srgbClr val="FFFFFF"/>
                </a:solidFill>
                <a:latin typeface="Barlow Bold"/>
                <a:ea typeface="Barlow Bold"/>
                <a:cs typeface="Barlow Bold"/>
                <a:sym typeface="Barlow Bold"/>
              </a:rPr>
              <a:t>RAPPORT BUILING</a:t>
            </a:r>
          </a:p>
        </p:txBody>
      </p:sp>
      <p:sp>
        <p:nvSpPr>
          <p:cNvPr id="12" name="TextBox 12"/>
          <p:cNvSpPr txBox="1"/>
          <p:nvPr/>
        </p:nvSpPr>
        <p:spPr>
          <a:xfrm>
            <a:off x="1444334" y="6734262"/>
            <a:ext cx="6664214" cy="2729952"/>
          </a:xfrm>
          <a:prstGeom prst="rect">
            <a:avLst/>
          </a:prstGeom>
        </p:spPr>
        <p:txBody>
          <a:bodyPr lIns="0" tIns="0" rIns="0" bIns="0" rtlCol="0" anchor="t">
            <a:spAutoFit/>
          </a:bodyPr>
          <a:lstStyle/>
          <a:p>
            <a:pPr algn="l">
              <a:lnSpc>
                <a:spcPts val="5362"/>
              </a:lnSpc>
            </a:pPr>
            <a:r>
              <a:rPr lang="en-US" sz="4583" b="1" spc="320">
                <a:solidFill>
                  <a:srgbClr val="FCF4F9"/>
                </a:solidFill>
                <a:latin typeface="Barlow Bold"/>
                <a:ea typeface="Barlow Bold"/>
                <a:cs typeface="Barlow Bold"/>
                <a:sym typeface="Barlow Bold"/>
              </a:rPr>
              <a:t>Faking empathy to maintain decorum may be interpreted as gaslighting. </a:t>
            </a:r>
          </a:p>
        </p:txBody>
      </p:sp>
      <p:sp>
        <p:nvSpPr>
          <p:cNvPr id="13" name="TextBox 13"/>
          <p:cNvSpPr txBox="1"/>
          <p:nvPr/>
        </p:nvSpPr>
        <p:spPr>
          <a:xfrm>
            <a:off x="10910627" y="3407202"/>
            <a:ext cx="2700446" cy="941070"/>
          </a:xfrm>
          <a:prstGeom prst="rect">
            <a:avLst/>
          </a:prstGeom>
        </p:spPr>
        <p:txBody>
          <a:bodyPr lIns="0" tIns="0" rIns="0" bIns="0" rtlCol="0" anchor="t">
            <a:spAutoFit/>
          </a:bodyPr>
          <a:lstStyle/>
          <a:p>
            <a:pPr algn="ctr">
              <a:lnSpc>
                <a:spcPts val="3779"/>
              </a:lnSpc>
            </a:pPr>
            <a:r>
              <a:rPr lang="en-US" sz="2699" b="1" spc="488">
                <a:solidFill>
                  <a:srgbClr val="FFFFFF"/>
                </a:solidFill>
                <a:latin typeface="Barlow Bold"/>
                <a:ea typeface="Barlow Bold"/>
                <a:cs typeface="Barlow Bold"/>
                <a:sym typeface="Barlow Bold"/>
              </a:rPr>
              <a:t>WITHHOLD JUDGEMENT</a:t>
            </a:r>
          </a:p>
        </p:txBody>
      </p:sp>
      <p:sp>
        <p:nvSpPr>
          <p:cNvPr id="14" name="TextBox 14"/>
          <p:cNvSpPr txBox="1"/>
          <p:nvPr/>
        </p:nvSpPr>
        <p:spPr>
          <a:xfrm>
            <a:off x="11116999" y="6940045"/>
            <a:ext cx="2325802" cy="1154431"/>
          </a:xfrm>
          <a:prstGeom prst="rect">
            <a:avLst/>
          </a:prstGeom>
        </p:spPr>
        <p:txBody>
          <a:bodyPr lIns="0" tIns="0" rIns="0" bIns="0" rtlCol="0" anchor="t">
            <a:spAutoFit/>
          </a:bodyPr>
          <a:lstStyle/>
          <a:p>
            <a:pPr algn="ctr">
              <a:lnSpc>
                <a:spcPts val="4619"/>
              </a:lnSpc>
            </a:pPr>
            <a:r>
              <a:rPr lang="en-US" sz="3299" b="1" spc="597">
                <a:solidFill>
                  <a:srgbClr val="FFFFFF"/>
                </a:solidFill>
                <a:latin typeface="Barlow Bold"/>
                <a:ea typeface="Barlow Bold"/>
                <a:cs typeface="Barlow Bold"/>
                <a:sym typeface="Barlow Bold"/>
              </a:rPr>
              <a:t>BE HONEST</a:t>
            </a:r>
          </a:p>
        </p:txBody>
      </p:sp>
      <p:sp>
        <p:nvSpPr>
          <p:cNvPr id="15" name="TextBox 15"/>
          <p:cNvSpPr txBox="1"/>
          <p:nvPr/>
        </p:nvSpPr>
        <p:spPr>
          <a:xfrm>
            <a:off x="14669081" y="3388152"/>
            <a:ext cx="2325802" cy="1189991"/>
          </a:xfrm>
          <a:prstGeom prst="rect">
            <a:avLst/>
          </a:prstGeom>
        </p:spPr>
        <p:txBody>
          <a:bodyPr lIns="0" tIns="0" rIns="0" bIns="0" rtlCol="0" anchor="t">
            <a:spAutoFit/>
          </a:bodyPr>
          <a:lstStyle/>
          <a:p>
            <a:pPr algn="ctr">
              <a:lnSpc>
                <a:spcPts val="4759"/>
              </a:lnSpc>
            </a:pPr>
            <a:r>
              <a:rPr lang="en-US" sz="3399" b="1" spc="615">
                <a:solidFill>
                  <a:srgbClr val="FFFFFF"/>
                </a:solidFill>
                <a:latin typeface="Barlow Bold"/>
                <a:ea typeface="Barlow Bold"/>
                <a:cs typeface="Barlow Bold"/>
                <a:sym typeface="Barlow Bold"/>
              </a:rPr>
              <a:t>CHECK IN </a:t>
            </a:r>
          </a:p>
        </p:txBody>
      </p:sp>
      <p:sp>
        <p:nvSpPr>
          <p:cNvPr id="16" name="TextBox 16"/>
          <p:cNvSpPr txBox="1"/>
          <p:nvPr/>
        </p:nvSpPr>
        <p:spPr>
          <a:xfrm>
            <a:off x="14669081" y="6817915"/>
            <a:ext cx="2325802" cy="1562100"/>
          </a:xfrm>
          <a:prstGeom prst="rect">
            <a:avLst/>
          </a:prstGeom>
        </p:spPr>
        <p:txBody>
          <a:bodyPr lIns="0" tIns="0" rIns="0" bIns="0" rtlCol="0" anchor="t">
            <a:spAutoFit/>
          </a:bodyPr>
          <a:lstStyle/>
          <a:p>
            <a:pPr algn="ctr">
              <a:lnSpc>
                <a:spcPts val="4199"/>
              </a:lnSpc>
            </a:pPr>
            <a:r>
              <a:rPr lang="en-US" sz="2999" b="1" spc="542">
                <a:solidFill>
                  <a:srgbClr val="FFFFFF"/>
                </a:solidFill>
                <a:latin typeface="Barlow Bold"/>
                <a:ea typeface="Barlow Bold"/>
                <a:cs typeface="Barlow Bold"/>
                <a:sym typeface="Barlow Bold"/>
              </a:rPr>
              <a:t>CHECK YOUR BIASES </a:t>
            </a:r>
          </a:p>
        </p:txBody>
      </p:sp>
      <p:sp>
        <p:nvSpPr>
          <p:cNvPr id="17" name="Freeform 17"/>
          <p:cNvSpPr/>
          <p:nvPr/>
        </p:nvSpPr>
        <p:spPr>
          <a:xfrm>
            <a:off x="8577847" y="223492"/>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9"/>
            <a:stretch>
              <a:fillRect/>
            </a:stretch>
          </a:blipFill>
        </p:spPr>
      </p:sp>
      <p:pic>
        <p:nvPicPr>
          <p:cNvPr id="19" name="Audio 18">
            <a:hlinkClick r:id="" action="ppaction://media"/>
            <a:extLst>
              <a:ext uri="{FF2B5EF4-FFF2-40B4-BE49-F238E27FC236}">
                <a16:creationId xmlns:a16="http://schemas.microsoft.com/office/drawing/2014/main" id="{7192F960-D2A8-7EDD-53C8-E182664439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210"/>
    </mc:Choice>
    <mc:Fallback xmlns="">
      <p:transition spd="slow" advTm="27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741115" y="555395"/>
            <a:ext cx="15883367" cy="22294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IS THE “DOUBLE EMPATHY PROBLEM” REAL? </a:t>
            </a:r>
          </a:p>
        </p:txBody>
      </p:sp>
      <p:sp>
        <p:nvSpPr>
          <p:cNvPr id="3" name="TextBox 3"/>
          <p:cNvSpPr txBox="1"/>
          <p:nvPr/>
        </p:nvSpPr>
        <p:spPr>
          <a:xfrm>
            <a:off x="741115" y="3208329"/>
            <a:ext cx="16868985" cy="5802075"/>
          </a:xfrm>
          <a:prstGeom prst="rect">
            <a:avLst/>
          </a:prstGeom>
        </p:spPr>
        <p:txBody>
          <a:bodyPr lIns="0" tIns="0" rIns="0" bIns="0" rtlCol="0" anchor="t">
            <a:spAutoFit/>
          </a:bodyPr>
          <a:lstStyle/>
          <a:p>
            <a:pPr algn="l">
              <a:lnSpc>
                <a:spcPts val="5150"/>
              </a:lnSpc>
            </a:pPr>
            <a:endParaRPr/>
          </a:p>
          <a:p>
            <a:pPr algn="l">
              <a:lnSpc>
                <a:spcPts val="5150"/>
              </a:lnSpc>
            </a:pPr>
            <a:r>
              <a:rPr lang="en-US" sz="4187" b="1" spc="330">
                <a:solidFill>
                  <a:srgbClr val="FFFFFF"/>
                </a:solidFill>
                <a:latin typeface="Barlow SemiCondensed Bold"/>
                <a:ea typeface="Barlow SemiCondensed Bold"/>
                <a:cs typeface="Barlow SemiCondensed Bold"/>
                <a:sym typeface="Barlow SemiCondensed Bold"/>
              </a:rPr>
              <a:t>Mutual Misunderstanding as a One-Sided Burden: </a:t>
            </a:r>
          </a:p>
          <a:p>
            <a:pPr algn="l">
              <a:lnSpc>
                <a:spcPts val="5150"/>
              </a:lnSpc>
            </a:pPr>
            <a:endParaRPr lang="en-US" sz="4187" b="1" spc="330">
              <a:solidFill>
                <a:srgbClr val="FFFFFF"/>
              </a:solidFill>
              <a:latin typeface="Barlow SemiCondensed Bold"/>
              <a:ea typeface="Barlow SemiCondensed Bold"/>
              <a:cs typeface="Barlow SemiCondensed Bold"/>
              <a:sym typeface="Barlow SemiCondensed Bold"/>
            </a:endParaRPr>
          </a:p>
          <a:p>
            <a:pPr algn="l">
              <a:lnSpc>
                <a:spcPts val="5150"/>
              </a:lnSpc>
            </a:pPr>
            <a:r>
              <a:rPr lang="en-US" sz="4187" b="1" spc="330">
                <a:solidFill>
                  <a:srgbClr val="FFFFFF"/>
                </a:solidFill>
                <a:latin typeface="Barlow SemiCondensed Bold"/>
                <a:ea typeface="Barlow SemiCondensed Bold"/>
                <a:cs typeface="Barlow SemiCondensed Bold"/>
                <a:sym typeface="Barlow SemiCondensed Bold"/>
              </a:rPr>
              <a:t>While the "double empathy problem" describes communication difficulties between neurotypical and Autistic individuals, the responsibility for bridging these gaps disproportionately falls on Autistic people. Neurotypical providers often lack the understanding or willingness to adapt to Autistic communication styles.  </a:t>
            </a:r>
          </a:p>
        </p:txBody>
      </p:sp>
      <p:sp>
        <p:nvSpPr>
          <p:cNvPr id="4" name="Freeform 4"/>
          <p:cNvSpPr/>
          <p:nvPr/>
        </p:nvSpPr>
        <p:spPr>
          <a:xfrm>
            <a:off x="15277320" y="452100"/>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6" name="Audio 5">
            <a:hlinkClick r:id="" action="ppaction://media"/>
            <a:extLst>
              <a:ext uri="{FF2B5EF4-FFF2-40B4-BE49-F238E27FC236}">
                <a16:creationId xmlns:a16="http://schemas.microsoft.com/office/drawing/2014/main" id="{2229499C-D46E-E8A1-D87C-035C0723D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3200"/>
    </mc:Choice>
    <mc:Fallback xmlns="">
      <p:transition spd="slow" advTm="12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741115" y="683345"/>
            <a:ext cx="15883367" cy="22294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IS THE “DOUBLE EMPATHY PROBLEM” REAL? </a:t>
            </a:r>
          </a:p>
        </p:txBody>
      </p:sp>
      <p:sp>
        <p:nvSpPr>
          <p:cNvPr id="3" name="TextBox 3"/>
          <p:cNvSpPr txBox="1"/>
          <p:nvPr/>
        </p:nvSpPr>
        <p:spPr>
          <a:xfrm>
            <a:off x="741115" y="3080380"/>
            <a:ext cx="17172862" cy="5250312"/>
          </a:xfrm>
          <a:prstGeom prst="rect">
            <a:avLst/>
          </a:prstGeom>
        </p:spPr>
        <p:txBody>
          <a:bodyPr lIns="0" tIns="0" rIns="0" bIns="0" rtlCol="0" anchor="t">
            <a:spAutoFit/>
          </a:bodyPr>
          <a:lstStyle/>
          <a:p>
            <a:pPr algn="l">
              <a:lnSpc>
                <a:spcPts val="5243"/>
              </a:lnSpc>
            </a:pPr>
            <a:endParaRPr/>
          </a:p>
          <a:p>
            <a:pPr algn="l">
              <a:lnSpc>
                <a:spcPts val="5243"/>
              </a:lnSpc>
            </a:pPr>
            <a:r>
              <a:rPr lang="en-US" sz="4263" b="1" spc="336">
                <a:solidFill>
                  <a:srgbClr val="FFFFFF"/>
                </a:solidFill>
                <a:latin typeface="Barlow SemiCondensed Bold"/>
                <a:ea typeface="Barlow SemiCondensed Bold"/>
                <a:cs typeface="Barlow SemiCondensed Bold"/>
                <a:sym typeface="Barlow SemiCondensed Bold"/>
              </a:rPr>
              <a:t>Cultural Bias in Empathy Definitions: </a:t>
            </a:r>
          </a:p>
          <a:p>
            <a:pPr algn="l">
              <a:lnSpc>
                <a:spcPts val="5243"/>
              </a:lnSpc>
            </a:pPr>
            <a:endParaRPr lang="en-US" sz="4263" b="1" spc="336">
              <a:solidFill>
                <a:srgbClr val="FFFFFF"/>
              </a:solidFill>
              <a:latin typeface="Barlow SemiCondensed Bold"/>
              <a:ea typeface="Barlow SemiCondensed Bold"/>
              <a:cs typeface="Barlow SemiCondensed Bold"/>
              <a:sym typeface="Barlow SemiCondensed Bold"/>
            </a:endParaRPr>
          </a:p>
          <a:p>
            <a:pPr algn="l">
              <a:lnSpc>
                <a:spcPts val="5243"/>
              </a:lnSpc>
            </a:pPr>
            <a:r>
              <a:rPr lang="en-US" sz="4263" b="1" spc="336">
                <a:solidFill>
                  <a:srgbClr val="FFFFFF"/>
                </a:solidFill>
                <a:latin typeface="Barlow SemiCondensed Bold"/>
                <a:ea typeface="Barlow SemiCondensed Bold"/>
                <a:cs typeface="Barlow SemiCondensed Bold"/>
                <a:sym typeface="Barlow SemiCondensed Bold"/>
              </a:rPr>
              <a:t>Neurotypicals often equate empathy with socially constructed norms, such as facial expressions or tone of voice, which do not always reflect genuine emotional connection. These standards marginalize Autistic expressions of empathy, which are often profound but deviate from neurotypical expectations.</a:t>
            </a:r>
          </a:p>
        </p:txBody>
      </p:sp>
      <p:sp>
        <p:nvSpPr>
          <p:cNvPr id="4" name="Freeform 4"/>
          <p:cNvSpPr/>
          <p:nvPr/>
        </p:nvSpPr>
        <p:spPr>
          <a:xfrm>
            <a:off x="15405135" y="50498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1445C129-C54D-1559-0C62-75B0C735E8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64"/>
    </mc:Choice>
    <mc:Fallback xmlns="">
      <p:transition spd="slow" advTm="9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672742" y="521144"/>
            <a:ext cx="15883367" cy="22294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IS THE “DOUBLE EMPATHY PROBLEM” REAL? </a:t>
            </a:r>
          </a:p>
        </p:txBody>
      </p:sp>
      <p:sp>
        <p:nvSpPr>
          <p:cNvPr id="3" name="TextBox 3"/>
          <p:cNvSpPr txBox="1"/>
          <p:nvPr/>
        </p:nvSpPr>
        <p:spPr>
          <a:xfrm>
            <a:off x="672742" y="2731579"/>
            <a:ext cx="17615258" cy="7556492"/>
          </a:xfrm>
          <a:prstGeom prst="rect">
            <a:avLst/>
          </a:prstGeom>
        </p:spPr>
        <p:txBody>
          <a:bodyPr lIns="0" tIns="0" rIns="0" bIns="0" rtlCol="0" anchor="t">
            <a:spAutoFit/>
          </a:bodyPr>
          <a:lstStyle/>
          <a:p>
            <a:pPr algn="l">
              <a:lnSpc>
                <a:spcPts val="5378"/>
              </a:lnSpc>
            </a:pPr>
            <a:endParaRPr dirty="0"/>
          </a:p>
          <a:p>
            <a:pPr algn="l">
              <a:lnSpc>
                <a:spcPts val="5378"/>
              </a:lnSpc>
            </a:pPr>
            <a:r>
              <a:rPr lang="en-US" sz="4372" b="1" spc="345" dirty="0">
                <a:solidFill>
                  <a:srgbClr val="FFFFFF"/>
                </a:solidFill>
                <a:latin typeface="Barlow SemiCondensed Bold"/>
                <a:ea typeface="Barlow SemiCondensed Bold"/>
                <a:cs typeface="Barlow SemiCondensed Bold"/>
                <a:sym typeface="Barlow SemiCondensed Bold"/>
              </a:rPr>
              <a:t>Impact of Misunderstanding: </a:t>
            </a:r>
          </a:p>
          <a:p>
            <a:pPr algn="l">
              <a:lnSpc>
                <a:spcPts val="5378"/>
              </a:lnSpc>
            </a:pPr>
            <a:endParaRPr lang="en-US" sz="4372" b="1" spc="345" dirty="0">
              <a:solidFill>
                <a:srgbClr val="FFFFFF"/>
              </a:solidFill>
              <a:latin typeface="Barlow SemiCondensed Bold"/>
              <a:ea typeface="Barlow SemiCondensed Bold"/>
              <a:cs typeface="Barlow SemiCondensed Bold"/>
              <a:sym typeface="Barlow SemiCondensed Bold"/>
            </a:endParaRPr>
          </a:p>
          <a:p>
            <a:pPr algn="l">
              <a:lnSpc>
                <a:spcPts val="5378"/>
              </a:lnSpc>
            </a:pPr>
            <a:r>
              <a:rPr lang="en-US" sz="4372" b="1" spc="345" dirty="0">
                <a:solidFill>
                  <a:srgbClr val="FFFFFF"/>
                </a:solidFill>
                <a:latin typeface="Barlow SemiCondensed Bold"/>
                <a:ea typeface="Barlow SemiCondensed Bold"/>
                <a:cs typeface="Barlow SemiCondensed Bold"/>
                <a:sym typeface="Barlow SemiCondensed Bold"/>
              </a:rPr>
              <a:t>Negative first impressions and misinterpretations by neurotypical professionals contribute to stigma, mental health challenges, and systemic inequities for Autistic individuals. Autistic people often "mask" their behaviors to conform, which can lead to trauma, burnout, mistrust, etc.</a:t>
            </a:r>
          </a:p>
          <a:p>
            <a:pPr algn="l">
              <a:lnSpc>
                <a:spcPts val="5378"/>
              </a:lnSpc>
            </a:pPr>
            <a:endParaRPr lang="en-US" sz="4372" b="1" spc="345" dirty="0">
              <a:solidFill>
                <a:srgbClr val="FFFFFF"/>
              </a:solidFill>
              <a:latin typeface="Barlow SemiCondensed Bold"/>
              <a:ea typeface="Barlow SemiCondensed Bold"/>
              <a:cs typeface="Barlow SemiCondensed Bold"/>
              <a:sym typeface="Barlow SemiCondensed Bold"/>
            </a:endParaRPr>
          </a:p>
          <a:p>
            <a:pPr>
              <a:lnSpc>
                <a:spcPts val="5378"/>
              </a:lnSpc>
            </a:pPr>
            <a:r>
              <a:rPr lang="en-US" sz="4372" b="1" spc="345" dirty="0">
                <a:solidFill>
                  <a:srgbClr val="FFFFFF"/>
                </a:solidFill>
                <a:latin typeface="Barlow SemiCondensed Bold"/>
                <a:ea typeface="Barlow SemiCondensed Bold"/>
                <a:cs typeface="Barlow SemiCondensed Bold"/>
                <a:sym typeface="Barlow SemiCondensed Bold"/>
              </a:rPr>
              <a:t>Do we TRUST the neurodivergent communication?</a:t>
            </a:r>
          </a:p>
          <a:p>
            <a:pPr algn="l">
              <a:lnSpc>
                <a:spcPts val="5378"/>
              </a:lnSpc>
            </a:pPr>
            <a:endParaRPr lang="en-US" sz="4372" b="1" spc="345" dirty="0">
              <a:solidFill>
                <a:srgbClr val="FFFFFF"/>
              </a:solidFill>
              <a:latin typeface="Barlow SemiCondensed Bold"/>
              <a:ea typeface="Barlow SemiCondensed Bold"/>
              <a:cs typeface="Barlow SemiCondensed Bold"/>
              <a:sym typeface="Barlow SemiCondensed Bold"/>
            </a:endParaRPr>
          </a:p>
        </p:txBody>
      </p:sp>
      <p:sp>
        <p:nvSpPr>
          <p:cNvPr id="4" name="Freeform 4"/>
          <p:cNvSpPr/>
          <p:nvPr/>
        </p:nvSpPr>
        <p:spPr>
          <a:xfrm>
            <a:off x="15405135" y="50498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6" name="Audio 5">
            <a:hlinkClick r:id="" action="ppaction://media"/>
            <a:extLst>
              <a:ext uri="{FF2B5EF4-FFF2-40B4-BE49-F238E27FC236}">
                <a16:creationId xmlns:a16="http://schemas.microsoft.com/office/drawing/2014/main" id="{E58F51AE-82EE-70DF-A77D-1B8CF5D21F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338"/>
    </mc:Choice>
    <mc:Fallback xmlns="">
      <p:transition spd="slow" advTm="151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88CE2"/>
        </a:solidFill>
        <a:effectLst/>
      </p:bgPr>
    </p:bg>
    <p:spTree>
      <p:nvGrpSpPr>
        <p:cNvPr id="1" name=""/>
        <p:cNvGrpSpPr/>
        <p:nvPr/>
      </p:nvGrpSpPr>
      <p:grpSpPr>
        <a:xfrm>
          <a:off x="0" y="0"/>
          <a:ext cx="0" cy="0"/>
          <a:chOff x="0" y="0"/>
          <a:chExt cx="0" cy="0"/>
        </a:xfrm>
      </p:grpSpPr>
      <p:sp>
        <p:nvSpPr>
          <p:cNvPr id="2" name="Freeform 2"/>
          <p:cNvSpPr/>
          <p:nvPr/>
        </p:nvSpPr>
        <p:spPr>
          <a:xfrm>
            <a:off x="0" y="205383"/>
            <a:ext cx="5387816" cy="10287000"/>
          </a:xfrm>
          <a:custGeom>
            <a:avLst/>
            <a:gdLst/>
            <a:ahLst/>
            <a:cxnLst/>
            <a:rect l="l" t="t" r="r" b="b"/>
            <a:pathLst>
              <a:path w="5387816" h="10287000">
                <a:moveTo>
                  <a:pt x="0" y="0"/>
                </a:moveTo>
                <a:lnTo>
                  <a:pt x="5387816" y="0"/>
                </a:lnTo>
                <a:lnTo>
                  <a:pt x="5387816" y="10287000"/>
                </a:lnTo>
                <a:lnTo>
                  <a:pt x="0" y="10287000"/>
                </a:lnTo>
                <a:lnTo>
                  <a:pt x="0" y="0"/>
                </a:lnTo>
                <a:close/>
              </a:path>
            </a:pathLst>
          </a:custGeom>
          <a:blipFill>
            <a:blip r:embed="rId4"/>
            <a:stretch>
              <a:fillRect t="-18" b="-18"/>
            </a:stretch>
          </a:blipFill>
        </p:spPr>
      </p:sp>
      <p:sp>
        <p:nvSpPr>
          <p:cNvPr id="3" name="Freeform 3"/>
          <p:cNvSpPr/>
          <p:nvPr/>
        </p:nvSpPr>
        <p:spPr>
          <a:xfrm>
            <a:off x="15405135" y="50498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5"/>
            <a:stretch>
              <a:fillRect/>
            </a:stretch>
          </a:blipFill>
        </p:spPr>
      </p:sp>
      <p:sp>
        <p:nvSpPr>
          <p:cNvPr id="4" name="TextBox 4"/>
          <p:cNvSpPr txBox="1"/>
          <p:nvPr/>
        </p:nvSpPr>
        <p:spPr>
          <a:xfrm>
            <a:off x="1392882" y="1300162"/>
            <a:ext cx="7751118" cy="1204595"/>
          </a:xfrm>
          <a:prstGeom prst="rect">
            <a:avLst/>
          </a:prstGeom>
        </p:spPr>
        <p:txBody>
          <a:bodyPr lIns="0" tIns="0" rIns="0" bIns="0" rtlCol="0" anchor="t">
            <a:spAutoFit/>
          </a:bodyPr>
          <a:lstStyle/>
          <a:p>
            <a:pPr algn="l">
              <a:lnSpc>
                <a:spcPts val="9430"/>
              </a:lnSpc>
            </a:pPr>
            <a:r>
              <a:rPr lang="en-US" sz="8200" spc="656">
                <a:solidFill>
                  <a:srgbClr val="FCF4F9"/>
                </a:solidFill>
                <a:latin typeface="Poppins Bold"/>
                <a:ea typeface="Poppins Bold"/>
                <a:cs typeface="Poppins Bold"/>
                <a:sym typeface="Poppins Bold"/>
              </a:rPr>
              <a:t>LEARNER</a:t>
            </a:r>
          </a:p>
        </p:txBody>
      </p:sp>
      <p:sp>
        <p:nvSpPr>
          <p:cNvPr id="5" name="TextBox 5"/>
          <p:cNvSpPr txBox="1"/>
          <p:nvPr/>
        </p:nvSpPr>
        <p:spPr>
          <a:xfrm>
            <a:off x="4865998" y="1762760"/>
            <a:ext cx="4278002" cy="1408719"/>
          </a:xfrm>
          <a:prstGeom prst="rect">
            <a:avLst/>
          </a:prstGeom>
        </p:spPr>
        <p:txBody>
          <a:bodyPr lIns="0" tIns="0" rIns="0" bIns="0" rtlCol="0" anchor="t">
            <a:spAutoFit/>
          </a:bodyPr>
          <a:lstStyle/>
          <a:p>
            <a:pPr algn="l">
              <a:lnSpc>
                <a:spcPts val="12320"/>
              </a:lnSpc>
            </a:pPr>
            <a:r>
              <a:rPr lang="en-US" sz="8800" spc="-52" dirty="0">
                <a:solidFill>
                  <a:schemeClr val="bg1"/>
                </a:solidFill>
                <a:latin typeface="Barlow Condensed"/>
                <a:ea typeface="Barlow Condensed"/>
                <a:cs typeface="Barlow Condensed"/>
                <a:sym typeface="Barlow Condensed"/>
              </a:rPr>
              <a:t>Outcomes</a:t>
            </a:r>
          </a:p>
        </p:txBody>
      </p:sp>
      <p:sp>
        <p:nvSpPr>
          <p:cNvPr id="6" name="TextBox 6"/>
          <p:cNvSpPr txBox="1"/>
          <p:nvPr/>
        </p:nvSpPr>
        <p:spPr>
          <a:xfrm>
            <a:off x="6100124" y="3477816"/>
            <a:ext cx="904875" cy="1533525"/>
          </a:xfrm>
          <a:prstGeom prst="rect">
            <a:avLst/>
          </a:prstGeom>
        </p:spPr>
        <p:txBody>
          <a:bodyPr lIns="0" tIns="0" rIns="0" bIns="0" rtlCol="0" anchor="t">
            <a:spAutoFit/>
          </a:bodyPr>
          <a:lstStyle/>
          <a:p>
            <a:pPr algn="r">
              <a:lnSpc>
                <a:spcPts val="12599"/>
              </a:lnSpc>
            </a:pPr>
            <a:r>
              <a:rPr lang="en-US" sz="9000">
                <a:solidFill>
                  <a:srgbClr val="E7AFE1"/>
                </a:solidFill>
                <a:latin typeface="Poppins Medium"/>
                <a:ea typeface="Poppins Medium"/>
                <a:cs typeface="Poppins Medium"/>
                <a:sym typeface="Poppins Medium"/>
              </a:rPr>
              <a:t>1</a:t>
            </a:r>
          </a:p>
        </p:txBody>
      </p:sp>
      <p:sp>
        <p:nvSpPr>
          <p:cNvPr id="7" name="TextBox 7"/>
          <p:cNvSpPr txBox="1"/>
          <p:nvPr/>
        </p:nvSpPr>
        <p:spPr>
          <a:xfrm>
            <a:off x="6281794" y="7219950"/>
            <a:ext cx="904875" cy="1533525"/>
          </a:xfrm>
          <a:prstGeom prst="rect">
            <a:avLst/>
          </a:prstGeom>
        </p:spPr>
        <p:txBody>
          <a:bodyPr lIns="0" tIns="0" rIns="0" bIns="0" rtlCol="0" anchor="t">
            <a:spAutoFit/>
          </a:bodyPr>
          <a:lstStyle/>
          <a:p>
            <a:pPr algn="r">
              <a:lnSpc>
                <a:spcPts val="12599"/>
              </a:lnSpc>
            </a:pPr>
            <a:r>
              <a:rPr lang="en-US" sz="9000">
                <a:solidFill>
                  <a:srgbClr val="E7AFE1"/>
                </a:solidFill>
                <a:latin typeface="Poppins Medium"/>
                <a:ea typeface="Poppins Medium"/>
                <a:cs typeface="Poppins Medium"/>
                <a:sym typeface="Poppins Medium"/>
              </a:rPr>
              <a:t>3</a:t>
            </a:r>
          </a:p>
        </p:txBody>
      </p:sp>
      <p:sp>
        <p:nvSpPr>
          <p:cNvPr id="8" name="TextBox 8"/>
          <p:cNvSpPr txBox="1"/>
          <p:nvPr/>
        </p:nvSpPr>
        <p:spPr>
          <a:xfrm>
            <a:off x="6281794" y="5348883"/>
            <a:ext cx="904875" cy="1533525"/>
          </a:xfrm>
          <a:prstGeom prst="rect">
            <a:avLst/>
          </a:prstGeom>
        </p:spPr>
        <p:txBody>
          <a:bodyPr lIns="0" tIns="0" rIns="0" bIns="0" rtlCol="0" anchor="t">
            <a:spAutoFit/>
          </a:bodyPr>
          <a:lstStyle/>
          <a:p>
            <a:pPr algn="r">
              <a:lnSpc>
                <a:spcPts val="12599"/>
              </a:lnSpc>
            </a:pPr>
            <a:r>
              <a:rPr lang="en-US" sz="9000">
                <a:solidFill>
                  <a:srgbClr val="E7AFE1"/>
                </a:solidFill>
                <a:latin typeface="Poppins Medium"/>
                <a:ea typeface="Poppins Medium"/>
                <a:cs typeface="Poppins Medium"/>
                <a:sym typeface="Poppins Medium"/>
              </a:rPr>
              <a:t>2</a:t>
            </a:r>
          </a:p>
        </p:txBody>
      </p:sp>
      <p:sp>
        <p:nvSpPr>
          <p:cNvPr id="9" name="TextBox 9"/>
          <p:cNvSpPr txBox="1"/>
          <p:nvPr/>
        </p:nvSpPr>
        <p:spPr>
          <a:xfrm>
            <a:off x="7577076" y="5400793"/>
            <a:ext cx="10488582" cy="1958228"/>
          </a:xfrm>
          <a:prstGeom prst="rect">
            <a:avLst/>
          </a:prstGeom>
        </p:spPr>
        <p:txBody>
          <a:bodyPr lIns="0" tIns="0" rIns="0" bIns="0" rtlCol="0" anchor="t">
            <a:spAutoFit/>
          </a:bodyPr>
          <a:lstStyle/>
          <a:p>
            <a:pPr algn="l" rtl="0"/>
            <a:r>
              <a:rPr lang="en-US" sz="3200" b="1" i="0" u="none" strike="noStrike" dirty="0">
                <a:solidFill>
                  <a:schemeClr val="bg1"/>
                </a:solidFill>
                <a:effectLst/>
                <a:latin typeface="Arial" panose="020B0604020202020204" pitchFamily="34" charset="0"/>
              </a:rPr>
              <a:t>Evaluate</a:t>
            </a:r>
            <a:r>
              <a:rPr lang="en-US" sz="3200" b="0" i="0" u="none" strike="noStrike" dirty="0">
                <a:solidFill>
                  <a:schemeClr val="bg1"/>
                </a:solidFill>
                <a:effectLst/>
                <a:latin typeface="Arial" panose="020B0604020202020204" pitchFamily="34" charset="0"/>
              </a:rPr>
              <a:t> the role of clinician self-awareness, communication style, and power dynamics in building therapeutic rapport.</a:t>
            </a:r>
          </a:p>
          <a:p>
            <a:pPr algn="l">
              <a:lnSpc>
                <a:spcPts val="4200"/>
              </a:lnSpc>
            </a:pPr>
            <a:endParaRPr lang="en-US" sz="3000" b="1" spc="6" dirty="0">
              <a:solidFill>
                <a:srgbClr val="FCF4F9"/>
              </a:solidFill>
              <a:latin typeface="Barlow Bold"/>
              <a:ea typeface="Barlow Bold"/>
              <a:cs typeface="Barlow Bold"/>
              <a:sym typeface="Barlow Bold"/>
            </a:endParaRPr>
          </a:p>
        </p:txBody>
      </p:sp>
      <p:sp>
        <p:nvSpPr>
          <p:cNvPr id="10" name="TextBox 10"/>
          <p:cNvSpPr txBox="1"/>
          <p:nvPr/>
        </p:nvSpPr>
        <p:spPr>
          <a:xfrm>
            <a:off x="7577076" y="3787128"/>
            <a:ext cx="10024868" cy="984885"/>
          </a:xfrm>
          <a:prstGeom prst="rect">
            <a:avLst/>
          </a:prstGeom>
        </p:spPr>
        <p:txBody>
          <a:bodyPr lIns="0" tIns="0" rIns="0" bIns="0" rtlCol="0" anchor="t">
            <a:spAutoFit/>
          </a:bodyPr>
          <a:lstStyle/>
          <a:p>
            <a:pPr algn="l" rtl="0"/>
            <a:r>
              <a:rPr lang="en-US" sz="3200" b="1" i="0" u="none" strike="noStrike" dirty="0">
                <a:solidFill>
                  <a:schemeClr val="bg1"/>
                </a:solidFill>
                <a:effectLst/>
                <a:latin typeface="Arial" panose="020B0604020202020204" pitchFamily="34" charset="0"/>
              </a:rPr>
              <a:t>Identify</a:t>
            </a:r>
            <a:r>
              <a:rPr lang="en-US" sz="3200" b="0" i="0" u="none" strike="noStrike" dirty="0">
                <a:solidFill>
                  <a:schemeClr val="bg1"/>
                </a:solidFill>
                <a:effectLst/>
                <a:latin typeface="Arial" panose="020B0604020202020204" pitchFamily="34" charset="0"/>
              </a:rPr>
              <a:t> communication behaviors that may reflect trauma responses in neurodivergent clients</a:t>
            </a:r>
            <a:r>
              <a:rPr lang="en-US" sz="3200" b="0" i="0" u="none" strike="noStrike" dirty="0">
                <a:solidFill>
                  <a:srgbClr val="000000"/>
                </a:solidFill>
                <a:effectLst/>
                <a:latin typeface="Arial" panose="020B0604020202020204" pitchFamily="34" charset="0"/>
              </a:rPr>
              <a:t>.</a:t>
            </a:r>
          </a:p>
        </p:txBody>
      </p:sp>
      <p:sp>
        <p:nvSpPr>
          <p:cNvPr id="11" name="TextBox 11"/>
          <p:cNvSpPr txBox="1"/>
          <p:nvPr/>
        </p:nvSpPr>
        <p:spPr>
          <a:xfrm>
            <a:off x="7577076" y="7305675"/>
            <a:ext cx="10488582" cy="1477328"/>
          </a:xfrm>
          <a:prstGeom prst="rect">
            <a:avLst/>
          </a:prstGeom>
        </p:spPr>
        <p:txBody>
          <a:bodyPr lIns="0" tIns="0" rIns="0" bIns="0" rtlCol="0" anchor="t">
            <a:spAutoFit/>
          </a:bodyPr>
          <a:lstStyle/>
          <a:p>
            <a:pPr algn="l" rtl="0"/>
            <a:r>
              <a:rPr lang="en-US" sz="3200" b="1" i="0" u="none" strike="noStrike" dirty="0">
                <a:solidFill>
                  <a:schemeClr val="bg1"/>
                </a:solidFill>
                <a:effectLst/>
                <a:latin typeface="Arial" panose="020B0604020202020204" pitchFamily="34" charset="0"/>
              </a:rPr>
              <a:t>Develop</a:t>
            </a:r>
            <a:r>
              <a:rPr lang="en-US" sz="3200" b="0" i="0" u="none" strike="noStrike" dirty="0">
                <a:solidFill>
                  <a:schemeClr val="bg1"/>
                </a:solidFill>
                <a:effectLst/>
                <a:latin typeface="Arial" panose="020B0604020202020204" pitchFamily="34" charset="0"/>
              </a:rPr>
              <a:t> personalized, trauma-informed strategies that affirm clients' communication preferences and foster co-regulation in therapy.</a:t>
            </a:r>
          </a:p>
        </p:txBody>
      </p:sp>
      <p:pic>
        <p:nvPicPr>
          <p:cNvPr id="12" name="Audio 11">
            <a:hlinkClick r:id="" action="ppaction://media"/>
            <a:extLst>
              <a:ext uri="{FF2B5EF4-FFF2-40B4-BE49-F238E27FC236}">
                <a16:creationId xmlns:a16="http://schemas.microsoft.com/office/drawing/2014/main" id="{399734D4-B860-C45A-6E32-6345D7565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18"/>
    </mc:Choice>
    <mc:Fallback xmlns="">
      <p:transition spd="slow" advTm="3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28700" y="529805"/>
            <a:ext cx="15883367" cy="22294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IS THE “DOUBLE EMPATHY PROBLEM” REAL? </a:t>
            </a:r>
          </a:p>
        </p:txBody>
      </p:sp>
      <p:sp>
        <p:nvSpPr>
          <p:cNvPr id="3" name="TextBox 3"/>
          <p:cNvSpPr txBox="1"/>
          <p:nvPr/>
        </p:nvSpPr>
        <p:spPr>
          <a:xfrm>
            <a:off x="1028700" y="2525064"/>
            <a:ext cx="18031200" cy="6898754"/>
          </a:xfrm>
          <a:prstGeom prst="rect">
            <a:avLst/>
          </a:prstGeom>
        </p:spPr>
        <p:txBody>
          <a:bodyPr lIns="0" tIns="0" rIns="0" bIns="0" rtlCol="0" anchor="t">
            <a:spAutoFit/>
          </a:bodyPr>
          <a:lstStyle/>
          <a:p>
            <a:pPr algn="l">
              <a:lnSpc>
                <a:spcPts val="5505"/>
              </a:lnSpc>
            </a:pPr>
            <a:endParaRPr/>
          </a:p>
          <a:p>
            <a:pPr algn="l">
              <a:lnSpc>
                <a:spcPts val="5505"/>
              </a:lnSpc>
            </a:pPr>
            <a:endParaRPr/>
          </a:p>
          <a:p>
            <a:pPr algn="l">
              <a:lnSpc>
                <a:spcPts val="5505"/>
              </a:lnSpc>
            </a:pPr>
            <a:r>
              <a:rPr lang="en-US" sz="4476" b="1" spc="353">
                <a:solidFill>
                  <a:srgbClr val="FFFFFF"/>
                </a:solidFill>
                <a:latin typeface="Barlow SemiCondensed Bold"/>
                <a:ea typeface="Barlow SemiCondensed Bold"/>
                <a:cs typeface="Barlow SemiCondensed Bold"/>
                <a:sym typeface="Barlow SemiCondensed Bold"/>
              </a:rPr>
              <a:t>Reframing Empathy:</a:t>
            </a:r>
          </a:p>
          <a:p>
            <a:pPr algn="l">
              <a:lnSpc>
                <a:spcPts val="5505"/>
              </a:lnSpc>
            </a:pPr>
            <a:endParaRPr lang="en-US" sz="4476" b="1" spc="353">
              <a:solidFill>
                <a:srgbClr val="FFFFFF"/>
              </a:solidFill>
              <a:latin typeface="Barlow SemiCondensed Bold"/>
              <a:ea typeface="Barlow SemiCondensed Bold"/>
              <a:cs typeface="Barlow SemiCondensed Bold"/>
              <a:sym typeface="Barlow SemiCondensed Bold"/>
            </a:endParaRPr>
          </a:p>
          <a:p>
            <a:pPr algn="l">
              <a:lnSpc>
                <a:spcPts val="5505"/>
              </a:lnSpc>
            </a:pPr>
            <a:r>
              <a:rPr lang="en-US" sz="4476" b="1" spc="353">
                <a:solidFill>
                  <a:srgbClr val="FFFFFF"/>
                </a:solidFill>
                <a:latin typeface="Barlow SemiCondensed Bold"/>
                <a:ea typeface="Barlow SemiCondensed Bold"/>
                <a:cs typeface="Barlow SemiCondensed Bold"/>
                <a:sym typeface="Barlow SemiCondensed Bold"/>
              </a:rPr>
              <a:t>The issue lies less in mutual misunderstanding and more in systemic neurotypical dominance in communication norms. Addressing this requires neurotypical individuals to prioritize authentic engagement and flexibility, shifting the burden of understanding toward a more equitable balance.</a:t>
            </a:r>
          </a:p>
          <a:p>
            <a:pPr algn="l">
              <a:lnSpc>
                <a:spcPts val="5505"/>
              </a:lnSpc>
            </a:pPr>
            <a:endParaRPr lang="en-US" sz="4476" b="1" spc="353">
              <a:solidFill>
                <a:srgbClr val="FFFFFF"/>
              </a:solidFill>
              <a:latin typeface="Barlow SemiCondensed Bold"/>
              <a:ea typeface="Barlow SemiCondensed Bold"/>
              <a:cs typeface="Barlow SemiCondensed Bold"/>
              <a:sym typeface="Barlow SemiCondensed Bold"/>
            </a:endParaRPr>
          </a:p>
        </p:txBody>
      </p:sp>
      <p:sp>
        <p:nvSpPr>
          <p:cNvPr id="4" name="Freeform 4"/>
          <p:cNvSpPr/>
          <p:nvPr/>
        </p:nvSpPr>
        <p:spPr>
          <a:xfrm>
            <a:off x="15405135" y="50498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2ACCC5CC-E03A-3D91-4EBE-F41DC6F6AC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74"/>
    </mc:Choice>
    <mc:Fallback xmlns="">
      <p:transition spd="slow" advTm="4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88CE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stretch>
              <a:fillRect t="-211" r="-6339" b="-211"/>
            </a:stretch>
          </a:blipFill>
        </p:spPr>
      </p:sp>
      <p:sp>
        <p:nvSpPr>
          <p:cNvPr id="3" name="TextBox 3"/>
          <p:cNvSpPr txBox="1"/>
          <p:nvPr/>
        </p:nvSpPr>
        <p:spPr>
          <a:xfrm>
            <a:off x="333089" y="789693"/>
            <a:ext cx="7219245" cy="2229485"/>
          </a:xfrm>
          <a:prstGeom prst="rect">
            <a:avLst/>
          </a:prstGeom>
        </p:spPr>
        <p:txBody>
          <a:bodyPr lIns="0" tIns="0" rIns="0" bIns="0" rtlCol="0" anchor="t">
            <a:spAutoFit/>
          </a:bodyPr>
          <a:lstStyle/>
          <a:p>
            <a:pPr algn="l">
              <a:lnSpc>
                <a:spcPts val="8739"/>
              </a:lnSpc>
            </a:pPr>
            <a:r>
              <a:rPr lang="en-US" sz="7599" b="1" spc="607">
                <a:solidFill>
                  <a:srgbClr val="FFFFFF"/>
                </a:solidFill>
                <a:latin typeface="Poppins Bold"/>
                <a:ea typeface="Poppins Bold"/>
                <a:cs typeface="Poppins Bold"/>
                <a:sym typeface="Poppins Bold"/>
              </a:rPr>
              <a:t>NEGATIVE EXAMPLES:</a:t>
            </a:r>
          </a:p>
        </p:txBody>
      </p:sp>
      <p:sp>
        <p:nvSpPr>
          <p:cNvPr id="4" name="TextBox 4"/>
          <p:cNvSpPr txBox="1"/>
          <p:nvPr/>
        </p:nvSpPr>
        <p:spPr>
          <a:xfrm>
            <a:off x="-296201" y="3182243"/>
            <a:ext cx="9040801" cy="6094412"/>
          </a:xfrm>
          <a:prstGeom prst="rect">
            <a:avLst/>
          </a:prstGeom>
        </p:spPr>
        <p:txBody>
          <a:bodyPr lIns="0" tIns="0" rIns="0" bIns="0" rtlCol="0" anchor="t">
            <a:spAutoFit/>
          </a:bodyPr>
          <a:lstStyle/>
          <a:p>
            <a:pPr marL="989514" lvl="1" indent="-494757" algn="l">
              <a:lnSpc>
                <a:spcPts val="5362"/>
              </a:lnSpc>
              <a:buFont typeface="Arial"/>
              <a:buChar char="•"/>
            </a:pPr>
            <a:r>
              <a:rPr lang="en-US" sz="4583" b="1" spc="320">
                <a:solidFill>
                  <a:srgbClr val="FCF4F9"/>
                </a:solidFill>
                <a:latin typeface="Barlow Bold"/>
                <a:ea typeface="Barlow Bold"/>
                <a:cs typeface="Barlow Bold"/>
                <a:sym typeface="Barlow Bold"/>
              </a:rPr>
              <a:t>Sticking exclusively to empathy scripts without follow-through or personal disclosure</a:t>
            </a:r>
          </a:p>
          <a:p>
            <a:pPr marL="989514" lvl="1" indent="-494757" algn="l">
              <a:lnSpc>
                <a:spcPts val="5362"/>
              </a:lnSpc>
              <a:buFont typeface="Arial"/>
              <a:buChar char="•"/>
            </a:pPr>
            <a:r>
              <a:rPr lang="en-US" sz="4583" b="1" spc="320">
                <a:solidFill>
                  <a:srgbClr val="FCF4F9"/>
                </a:solidFill>
                <a:latin typeface="Barlow Bold"/>
                <a:ea typeface="Barlow Bold"/>
                <a:cs typeface="Barlow Bold"/>
                <a:sym typeface="Barlow Bold"/>
              </a:rPr>
              <a:t>Normalizing an experience that should be treated as unique</a:t>
            </a:r>
          </a:p>
          <a:p>
            <a:pPr marL="989514" lvl="1" indent="-494757" algn="l">
              <a:lnSpc>
                <a:spcPts val="5362"/>
              </a:lnSpc>
              <a:buFont typeface="Arial"/>
              <a:buChar char="•"/>
            </a:pPr>
            <a:r>
              <a:rPr lang="en-US" sz="4583" b="1" spc="320">
                <a:solidFill>
                  <a:srgbClr val="FCF4F9"/>
                </a:solidFill>
                <a:latin typeface="Barlow Bold"/>
                <a:ea typeface="Barlow Bold"/>
                <a:cs typeface="Barlow Bold"/>
                <a:sym typeface="Barlow Bold"/>
              </a:rPr>
              <a:t>Moving on when someone is in a vulnerable state </a:t>
            </a:r>
          </a:p>
        </p:txBody>
      </p:sp>
      <p:sp>
        <p:nvSpPr>
          <p:cNvPr id="5" name="TextBox 5"/>
          <p:cNvSpPr txBox="1"/>
          <p:nvPr/>
        </p:nvSpPr>
        <p:spPr>
          <a:xfrm>
            <a:off x="9795505" y="789693"/>
            <a:ext cx="7219245" cy="2229485"/>
          </a:xfrm>
          <a:prstGeom prst="rect">
            <a:avLst/>
          </a:prstGeom>
        </p:spPr>
        <p:txBody>
          <a:bodyPr lIns="0" tIns="0" rIns="0" bIns="0" rtlCol="0" anchor="t">
            <a:spAutoFit/>
          </a:bodyPr>
          <a:lstStyle/>
          <a:p>
            <a:pPr algn="l">
              <a:lnSpc>
                <a:spcPts val="8739"/>
              </a:lnSpc>
            </a:pPr>
            <a:r>
              <a:rPr lang="en-US" sz="7599" b="1" spc="607">
                <a:solidFill>
                  <a:srgbClr val="FFFFFF"/>
                </a:solidFill>
                <a:latin typeface="Poppins Bold"/>
                <a:ea typeface="Poppins Bold"/>
                <a:cs typeface="Poppins Bold"/>
                <a:sym typeface="Poppins Bold"/>
              </a:rPr>
              <a:t>POSITIVE EXAMPLES:</a:t>
            </a:r>
          </a:p>
        </p:txBody>
      </p:sp>
      <p:sp>
        <p:nvSpPr>
          <p:cNvPr id="6" name="TextBox 6"/>
          <p:cNvSpPr txBox="1"/>
          <p:nvPr/>
        </p:nvSpPr>
        <p:spPr>
          <a:xfrm>
            <a:off x="9166215" y="3028703"/>
            <a:ext cx="9121785" cy="6770687"/>
          </a:xfrm>
          <a:prstGeom prst="rect">
            <a:avLst/>
          </a:prstGeom>
        </p:spPr>
        <p:txBody>
          <a:bodyPr lIns="0" tIns="0" rIns="0" bIns="0" rtlCol="0" anchor="t">
            <a:spAutoFit/>
          </a:bodyPr>
          <a:lstStyle/>
          <a:p>
            <a:pPr marL="989514" lvl="1" indent="-494757" algn="l">
              <a:lnSpc>
                <a:spcPts val="5362"/>
              </a:lnSpc>
              <a:buFont typeface="Arial"/>
              <a:buChar char="•"/>
            </a:pPr>
            <a:r>
              <a:rPr lang="en-US" sz="4583" b="1" spc="320">
                <a:solidFill>
                  <a:srgbClr val="FCF4F9"/>
                </a:solidFill>
                <a:latin typeface="Barlow Bold"/>
                <a:ea typeface="Barlow Bold"/>
                <a:cs typeface="Barlow Bold"/>
                <a:sym typeface="Barlow Bold"/>
              </a:rPr>
              <a:t>Relating your own experiences or things you know are real to what the person says</a:t>
            </a:r>
          </a:p>
          <a:p>
            <a:pPr marL="989514" lvl="1" indent="-494757" algn="l">
              <a:lnSpc>
                <a:spcPts val="5362"/>
              </a:lnSpc>
              <a:buFont typeface="Arial"/>
              <a:buChar char="•"/>
            </a:pPr>
            <a:r>
              <a:rPr lang="en-US" sz="4583" b="1" spc="320">
                <a:solidFill>
                  <a:srgbClr val="FCF4F9"/>
                </a:solidFill>
                <a:latin typeface="Barlow Bold"/>
                <a:ea typeface="Barlow Bold"/>
                <a:cs typeface="Barlow Bold"/>
                <a:sym typeface="Barlow Bold"/>
              </a:rPr>
              <a:t>Being honest about knowing or not knowing what to do or how to react </a:t>
            </a:r>
          </a:p>
          <a:p>
            <a:pPr marL="989514" lvl="1" indent="-494757" algn="l">
              <a:lnSpc>
                <a:spcPts val="5362"/>
              </a:lnSpc>
              <a:buFont typeface="Arial"/>
              <a:buChar char="•"/>
            </a:pPr>
            <a:r>
              <a:rPr lang="en-US" sz="4583" b="1" spc="320">
                <a:solidFill>
                  <a:srgbClr val="FCF4F9"/>
                </a:solidFill>
                <a:latin typeface="Barlow Bold"/>
                <a:ea typeface="Barlow Bold"/>
                <a:cs typeface="Barlow Bold"/>
                <a:sym typeface="Barlow Bold"/>
              </a:rPr>
              <a:t>Allowing silence and time for feelings and disclosures to “sit”</a:t>
            </a:r>
          </a:p>
        </p:txBody>
      </p:sp>
      <p:sp>
        <p:nvSpPr>
          <p:cNvPr id="7" name="Freeform 7"/>
          <p:cNvSpPr/>
          <p:nvPr/>
        </p:nvSpPr>
        <p:spPr>
          <a:xfrm>
            <a:off x="6811220" y="223492"/>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5"/>
            <a:stretch>
              <a:fillRect/>
            </a:stretch>
          </a:blipFill>
        </p:spPr>
      </p:sp>
      <p:pic>
        <p:nvPicPr>
          <p:cNvPr id="8" name="Audio 7">
            <a:hlinkClick r:id="" action="ppaction://media"/>
            <a:extLst>
              <a:ext uri="{FF2B5EF4-FFF2-40B4-BE49-F238E27FC236}">
                <a16:creationId xmlns:a16="http://schemas.microsoft.com/office/drawing/2014/main" id="{D789EFCB-CF8E-6273-F6B5-A92F3151BF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381"/>
    </mc:Choice>
    <mc:Fallback xmlns="">
      <p:transition spd="slow" advTm="15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5237374"/>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4"/>
            <a:stretch>
              <a:fillRect/>
            </a:stretch>
          </a:blipFill>
        </p:spPr>
      </p:sp>
      <p:sp>
        <p:nvSpPr>
          <p:cNvPr id="3" name="TextBox 3"/>
          <p:cNvSpPr txBox="1"/>
          <p:nvPr/>
        </p:nvSpPr>
        <p:spPr>
          <a:xfrm>
            <a:off x="1848974" y="444743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1</a:t>
            </a:r>
          </a:p>
        </p:txBody>
      </p:sp>
      <p:grpSp>
        <p:nvGrpSpPr>
          <p:cNvPr id="4" name="Group 4"/>
          <p:cNvGrpSpPr/>
          <p:nvPr/>
        </p:nvGrpSpPr>
        <p:grpSpPr>
          <a:xfrm>
            <a:off x="1611763" y="4364282"/>
            <a:ext cx="1590987" cy="1590987"/>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EE4"/>
            </a:solidFill>
          </p:spPr>
        </p:sp>
      </p:grpSp>
      <p:grpSp>
        <p:nvGrpSpPr>
          <p:cNvPr id="6" name="Group 6"/>
          <p:cNvGrpSpPr/>
          <p:nvPr/>
        </p:nvGrpSpPr>
        <p:grpSpPr>
          <a:xfrm>
            <a:off x="6017012" y="4348006"/>
            <a:ext cx="1590987" cy="1590987"/>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36BAA"/>
            </a:solidFill>
          </p:spPr>
        </p:sp>
      </p:grpSp>
      <p:grpSp>
        <p:nvGrpSpPr>
          <p:cNvPr id="8" name="Group 8"/>
          <p:cNvGrpSpPr/>
          <p:nvPr/>
        </p:nvGrpSpPr>
        <p:grpSpPr>
          <a:xfrm>
            <a:off x="10422261" y="4348006"/>
            <a:ext cx="1590987" cy="1590987"/>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EE4"/>
            </a:solidFill>
          </p:spPr>
        </p:sp>
      </p:grpSp>
      <p:grpSp>
        <p:nvGrpSpPr>
          <p:cNvPr id="10" name="Group 10"/>
          <p:cNvGrpSpPr/>
          <p:nvPr/>
        </p:nvGrpSpPr>
        <p:grpSpPr>
          <a:xfrm>
            <a:off x="14812849" y="4348006"/>
            <a:ext cx="1590987" cy="1590987"/>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36BAA"/>
            </a:solidFill>
          </p:spPr>
        </p:sp>
      </p:grpSp>
      <p:sp>
        <p:nvSpPr>
          <p:cNvPr id="12" name="TextBox 12"/>
          <p:cNvSpPr txBox="1"/>
          <p:nvPr/>
        </p:nvSpPr>
        <p:spPr>
          <a:xfrm>
            <a:off x="595972" y="882176"/>
            <a:ext cx="15296156" cy="3180080"/>
          </a:xfrm>
          <a:prstGeom prst="rect">
            <a:avLst/>
          </a:prstGeom>
        </p:spPr>
        <p:txBody>
          <a:bodyPr lIns="0" tIns="0" rIns="0" bIns="0" rtlCol="0" anchor="t">
            <a:spAutoFit/>
          </a:bodyPr>
          <a:lstStyle/>
          <a:p>
            <a:pPr algn="l">
              <a:lnSpc>
                <a:spcPts val="8394"/>
              </a:lnSpc>
            </a:pPr>
            <a:r>
              <a:rPr lang="en-US" sz="7299" b="1" spc="583">
                <a:solidFill>
                  <a:srgbClr val="FFFFFF"/>
                </a:solidFill>
                <a:latin typeface="Poppins Bold"/>
                <a:ea typeface="Poppins Bold"/>
                <a:cs typeface="Poppins Bold"/>
                <a:sym typeface="Poppins Bold"/>
              </a:rPr>
              <a:t>REDUCE MASKING DEMANDS IN ACTIONABLE WAYS</a:t>
            </a:r>
          </a:p>
          <a:p>
            <a:pPr algn="l">
              <a:lnSpc>
                <a:spcPts val="8394"/>
              </a:lnSpc>
            </a:pPr>
            <a:endParaRPr lang="en-US" sz="7299" b="1" spc="583">
              <a:solidFill>
                <a:srgbClr val="FFFFFF"/>
              </a:solidFill>
              <a:latin typeface="Poppins Bold"/>
              <a:ea typeface="Poppins Bold"/>
              <a:cs typeface="Poppins Bold"/>
              <a:sym typeface="Poppins Bold"/>
            </a:endParaRPr>
          </a:p>
        </p:txBody>
      </p:sp>
      <p:sp>
        <p:nvSpPr>
          <p:cNvPr id="13" name="TextBox 13"/>
          <p:cNvSpPr txBox="1"/>
          <p:nvPr/>
        </p:nvSpPr>
        <p:spPr>
          <a:xfrm>
            <a:off x="1848974" y="444743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1</a:t>
            </a:r>
          </a:p>
        </p:txBody>
      </p:sp>
      <p:sp>
        <p:nvSpPr>
          <p:cNvPr id="14" name="TextBox 14"/>
          <p:cNvSpPr txBox="1"/>
          <p:nvPr/>
        </p:nvSpPr>
        <p:spPr>
          <a:xfrm>
            <a:off x="6231393" y="442838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2</a:t>
            </a:r>
          </a:p>
        </p:txBody>
      </p:sp>
      <p:sp>
        <p:nvSpPr>
          <p:cNvPr id="15" name="TextBox 15"/>
          <p:cNvSpPr txBox="1"/>
          <p:nvPr/>
        </p:nvSpPr>
        <p:spPr>
          <a:xfrm>
            <a:off x="10608821" y="442838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3</a:t>
            </a:r>
          </a:p>
        </p:txBody>
      </p:sp>
      <p:sp>
        <p:nvSpPr>
          <p:cNvPr id="16" name="TextBox 16"/>
          <p:cNvSpPr txBox="1"/>
          <p:nvPr/>
        </p:nvSpPr>
        <p:spPr>
          <a:xfrm>
            <a:off x="14998809" y="4369836"/>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4</a:t>
            </a:r>
          </a:p>
        </p:txBody>
      </p:sp>
      <p:sp>
        <p:nvSpPr>
          <p:cNvPr id="17" name="TextBox 17"/>
          <p:cNvSpPr txBox="1"/>
          <p:nvPr/>
        </p:nvSpPr>
        <p:spPr>
          <a:xfrm>
            <a:off x="1004469" y="6411401"/>
            <a:ext cx="2774728" cy="2588649"/>
          </a:xfrm>
          <a:prstGeom prst="rect">
            <a:avLst/>
          </a:prstGeom>
        </p:spPr>
        <p:txBody>
          <a:bodyPr lIns="0" tIns="0" rIns="0" bIns="0" rtlCol="0" anchor="t">
            <a:spAutoFit/>
          </a:bodyPr>
          <a:lstStyle/>
          <a:p>
            <a:pPr algn="ctr">
              <a:lnSpc>
                <a:spcPts val="3493"/>
              </a:lnSpc>
              <a:spcBef>
                <a:spcPct val="0"/>
              </a:spcBef>
            </a:pPr>
            <a:r>
              <a:rPr lang="en-US" sz="2750" b="1" spc="371">
                <a:solidFill>
                  <a:srgbClr val="FFFFFF"/>
                </a:solidFill>
                <a:latin typeface="Barlow Bold"/>
                <a:ea typeface="Barlow Bold"/>
                <a:cs typeface="Barlow Bold"/>
                <a:sym typeface="Barlow Bold"/>
              </a:rPr>
              <a:t>Reduce expectations about how someone should act in your space</a:t>
            </a:r>
          </a:p>
        </p:txBody>
      </p:sp>
      <p:sp>
        <p:nvSpPr>
          <p:cNvPr id="18" name="TextBox 18"/>
          <p:cNvSpPr txBox="1"/>
          <p:nvPr/>
        </p:nvSpPr>
        <p:spPr>
          <a:xfrm>
            <a:off x="5207161" y="6226371"/>
            <a:ext cx="3244278" cy="3453333"/>
          </a:xfrm>
          <a:prstGeom prst="rect">
            <a:avLst/>
          </a:prstGeom>
        </p:spPr>
        <p:txBody>
          <a:bodyPr lIns="0" tIns="0" rIns="0" bIns="0" rtlCol="0" anchor="t">
            <a:spAutoFit/>
          </a:bodyPr>
          <a:lstStyle/>
          <a:p>
            <a:pPr algn="ctr">
              <a:lnSpc>
                <a:spcPts val="3493"/>
              </a:lnSpc>
            </a:pPr>
            <a:r>
              <a:rPr lang="en-US" sz="2750" b="1" spc="371">
                <a:solidFill>
                  <a:srgbClr val="FFFFFF"/>
                </a:solidFill>
                <a:latin typeface="Barlow Bold"/>
                <a:ea typeface="Barlow Bold"/>
                <a:cs typeface="Barlow Bold"/>
                <a:sym typeface="Barlow Bold"/>
              </a:rPr>
              <a:t>Accommodate sensory needs the same way you accommodate all bodily function needs.</a:t>
            </a:r>
          </a:p>
          <a:p>
            <a:pPr algn="ctr">
              <a:lnSpc>
                <a:spcPts val="3493"/>
              </a:lnSpc>
              <a:spcBef>
                <a:spcPct val="0"/>
              </a:spcBef>
            </a:pPr>
            <a:endParaRPr lang="en-US" sz="2750" b="1" spc="371">
              <a:solidFill>
                <a:srgbClr val="FFFFFF"/>
              </a:solidFill>
              <a:latin typeface="Barlow Bold"/>
              <a:ea typeface="Barlow Bold"/>
              <a:cs typeface="Barlow Bold"/>
              <a:sym typeface="Barlow Bold"/>
            </a:endParaRPr>
          </a:p>
        </p:txBody>
      </p:sp>
      <p:sp>
        <p:nvSpPr>
          <p:cNvPr id="19" name="TextBox 19"/>
          <p:cNvSpPr txBox="1"/>
          <p:nvPr/>
        </p:nvSpPr>
        <p:spPr>
          <a:xfrm>
            <a:off x="9879402" y="6226371"/>
            <a:ext cx="3244278" cy="3885676"/>
          </a:xfrm>
          <a:prstGeom prst="rect">
            <a:avLst/>
          </a:prstGeom>
        </p:spPr>
        <p:txBody>
          <a:bodyPr lIns="0" tIns="0" rIns="0" bIns="0" rtlCol="0" anchor="t">
            <a:spAutoFit/>
          </a:bodyPr>
          <a:lstStyle/>
          <a:p>
            <a:pPr algn="ctr">
              <a:lnSpc>
                <a:spcPts val="3493"/>
              </a:lnSpc>
            </a:pPr>
            <a:r>
              <a:rPr lang="en-US" sz="2750" b="1" spc="371">
                <a:solidFill>
                  <a:srgbClr val="FFFFFF"/>
                </a:solidFill>
                <a:latin typeface="Barlow Bold"/>
                <a:ea typeface="Barlow Bold"/>
                <a:cs typeface="Barlow Bold"/>
                <a:sym typeface="Barlow Bold"/>
              </a:rPr>
              <a:t>Communicate clearly with statements like “you can stim in here” and “I will respect the name you wish to be called.”</a:t>
            </a:r>
          </a:p>
          <a:p>
            <a:pPr algn="ctr">
              <a:lnSpc>
                <a:spcPts val="3493"/>
              </a:lnSpc>
              <a:spcBef>
                <a:spcPct val="0"/>
              </a:spcBef>
            </a:pPr>
            <a:endParaRPr lang="en-US" sz="2750" b="1" spc="371">
              <a:solidFill>
                <a:srgbClr val="FFFFFF"/>
              </a:solidFill>
              <a:latin typeface="Barlow Bold"/>
              <a:ea typeface="Barlow Bold"/>
              <a:cs typeface="Barlow Bold"/>
              <a:sym typeface="Barlow Bold"/>
            </a:endParaRPr>
          </a:p>
        </p:txBody>
      </p:sp>
      <p:sp>
        <p:nvSpPr>
          <p:cNvPr id="20" name="TextBox 20"/>
          <p:cNvSpPr txBox="1"/>
          <p:nvPr/>
        </p:nvSpPr>
        <p:spPr>
          <a:xfrm>
            <a:off x="14269990" y="6226371"/>
            <a:ext cx="3244278" cy="3885676"/>
          </a:xfrm>
          <a:prstGeom prst="rect">
            <a:avLst/>
          </a:prstGeom>
        </p:spPr>
        <p:txBody>
          <a:bodyPr lIns="0" tIns="0" rIns="0" bIns="0" rtlCol="0" anchor="t">
            <a:spAutoFit/>
          </a:bodyPr>
          <a:lstStyle/>
          <a:p>
            <a:pPr algn="ctr">
              <a:lnSpc>
                <a:spcPts val="3493"/>
              </a:lnSpc>
            </a:pPr>
            <a:r>
              <a:rPr lang="en-US" sz="2750" b="1" spc="371">
                <a:solidFill>
                  <a:srgbClr val="FFFFFF"/>
                </a:solidFill>
                <a:latin typeface="Barlow Bold"/>
                <a:ea typeface="Barlow Bold"/>
                <a:cs typeface="Barlow Bold"/>
                <a:sym typeface="Barlow Bold"/>
              </a:rPr>
              <a:t>Advocate both inside and outside of your space or more tolerable conditions for those you serve.</a:t>
            </a:r>
          </a:p>
          <a:p>
            <a:pPr algn="ctr">
              <a:lnSpc>
                <a:spcPts val="3493"/>
              </a:lnSpc>
              <a:spcBef>
                <a:spcPct val="0"/>
              </a:spcBef>
            </a:pPr>
            <a:endParaRPr lang="en-US" sz="2750" b="1" spc="371">
              <a:solidFill>
                <a:srgbClr val="FFFFFF"/>
              </a:solidFill>
              <a:latin typeface="Barlow Bold"/>
              <a:ea typeface="Barlow Bold"/>
              <a:cs typeface="Barlow Bold"/>
              <a:sym typeface="Barlow Bold"/>
            </a:endParaRPr>
          </a:p>
        </p:txBody>
      </p:sp>
      <p:sp>
        <p:nvSpPr>
          <p:cNvPr id="21" name="Freeform 21"/>
          <p:cNvSpPr/>
          <p:nvPr/>
        </p:nvSpPr>
        <p:spPr>
          <a:xfrm>
            <a:off x="15541668" y="1558027"/>
            <a:ext cx="2332780" cy="2332780"/>
          </a:xfrm>
          <a:custGeom>
            <a:avLst/>
            <a:gdLst/>
            <a:ahLst/>
            <a:cxnLst/>
            <a:rect l="l" t="t" r="r" b="b"/>
            <a:pathLst>
              <a:path w="2332780" h="2332780">
                <a:moveTo>
                  <a:pt x="0" y="0"/>
                </a:moveTo>
                <a:lnTo>
                  <a:pt x="2332779" y="0"/>
                </a:lnTo>
                <a:lnTo>
                  <a:pt x="2332779" y="2332779"/>
                </a:lnTo>
                <a:lnTo>
                  <a:pt x="0" y="2332779"/>
                </a:lnTo>
                <a:lnTo>
                  <a:pt x="0" y="0"/>
                </a:lnTo>
                <a:close/>
              </a:path>
            </a:pathLst>
          </a:custGeom>
          <a:blipFill>
            <a:blip r:embed="rId5"/>
            <a:stretch>
              <a:fillRect/>
            </a:stretch>
          </a:blipFill>
        </p:spPr>
      </p:sp>
      <p:pic>
        <p:nvPicPr>
          <p:cNvPr id="22" name="Audio 21">
            <a:hlinkClick r:id="" action="ppaction://media"/>
            <a:extLst>
              <a:ext uri="{FF2B5EF4-FFF2-40B4-BE49-F238E27FC236}">
                <a16:creationId xmlns:a16="http://schemas.microsoft.com/office/drawing/2014/main" id="{4D5E0F1E-68E0-9FD0-F4E6-3B24E38FB3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549"/>
    </mc:Choice>
    <mc:Fallback xmlns="">
      <p:transition spd="slow" advTm="23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5237374"/>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4"/>
            <a:stretch>
              <a:fillRect/>
            </a:stretch>
          </a:blipFill>
        </p:spPr>
      </p:sp>
      <p:sp>
        <p:nvSpPr>
          <p:cNvPr id="3" name="TextBox 3"/>
          <p:cNvSpPr txBox="1"/>
          <p:nvPr/>
        </p:nvSpPr>
        <p:spPr>
          <a:xfrm>
            <a:off x="1848974" y="444743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1</a:t>
            </a:r>
          </a:p>
        </p:txBody>
      </p:sp>
      <p:grpSp>
        <p:nvGrpSpPr>
          <p:cNvPr id="4" name="Group 4"/>
          <p:cNvGrpSpPr/>
          <p:nvPr/>
        </p:nvGrpSpPr>
        <p:grpSpPr>
          <a:xfrm>
            <a:off x="1611763" y="4364282"/>
            <a:ext cx="1590987" cy="1590987"/>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EE4"/>
            </a:solidFill>
          </p:spPr>
        </p:sp>
      </p:grpSp>
      <p:grpSp>
        <p:nvGrpSpPr>
          <p:cNvPr id="6" name="Group 6"/>
          <p:cNvGrpSpPr/>
          <p:nvPr/>
        </p:nvGrpSpPr>
        <p:grpSpPr>
          <a:xfrm>
            <a:off x="6017012" y="4348006"/>
            <a:ext cx="1590987" cy="1590987"/>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36BAA"/>
            </a:solidFill>
          </p:spPr>
        </p:sp>
      </p:grpSp>
      <p:grpSp>
        <p:nvGrpSpPr>
          <p:cNvPr id="8" name="Group 8"/>
          <p:cNvGrpSpPr/>
          <p:nvPr/>
        </p:nvGrpSpPr>
        <p:grpSpPr>
          <a:xfrm>
            <a:off x="10422261" y="4348006"/>
            <a:ext cx="1590987" cy="1590987"/>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EE4"/>
            </a:solidFill>
          </p:spPr>
        </p:sp>
      </p:grpSp>
      <p:grpSp>
        <p:nvGrpSpPr>
          <p:cNvPr id="10" name="Group 10"/>
          <p:cNvGrpSpPr/>
          <p:nvPr/>
        </p:nvGrpSpPr>
        <p:grpSpPr>
          <a:xfrm>
            <a:off x="14812849" y="4348006"/>
            <a:ext cx="1590987" cy="1590987"/>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36BAA"/>
            </a:solidFill>
          </p:spPr>
        </p:sp>
      </p:grpSp>
      <p:sp>
        <p:nvSpPr>
          <p:cNvPr id="12" name="TextBox 12"/>
          <p:cNvSpPr txBox="1"/>
          <p:nvPr/>
        </p:nvSpPr>
        <p:spPr>
          <a:xfrm>
            <a:off x="595972" y="882176"/>
            <a:ext cx="16038264" cy="3180080"/>
          </a:xfrm>
          <a:prstGeom prst="rect">
            <a:avLst/>
          </a:prstGeom>
        </p:spPr>
        <p:txBody>
          <a:bodyPr lIns="0" tIns="0" rIns="0" bIns="0" rtlCol="0" anchor="t">
            <a:spAutoFit/>
          </a:bodyPr>
          <a:lstStyle/>
          <a:p>
            <a:pPr algn="l">
              <a:lnSpc>
                <a:spcPts val="8394"/>
              </a:lnSpc>
            </a:pPr>
            <a:r>
              <a:rPr lang="en-US" sz="7299" b="1" spc="583">
                <a:solidFill>
                  <a:srgbClr val="FFFFFF"/>
                </a:solidFill>
                <a:latin typeface="Poppins Bold"/>
                <a:ea typeface="Poppins Bold"/>
                <a:cs typeface="Poppins Bold"/>
                <a:sym typeface="Poppins Bold"/>
              </a:rPr>
              <a:t>REDUCE MICROAGGRESSIONS IN ACTIONABLE WAYS</a:t>
            </a:r>
          </a:p>
          <a:p>
            <a:pPr algn="l">
              <a:lnSpc>
                <a:spcPts val="8394"/>
              </a:lnSpc>
            </a:pPr>
            <a:endParaRPr lang="en-US" sz="7299" b="1" spc="583">
              <a:solidFill>
                <a:srgbClr val="FFFFFF"/>
              </a:solidFill>
              <a:latin typeface="Poppins Bold"/>
              <a:ea typeface="Poppins Bold"/>
              <a:cs typeface="Poppins Bold"/>
              <a:sym typeface="Poppins Bold"/>
            </a:endParaRPr>
          </a:p>
        </p:txBody>
      </p:sp>
      <p:sp>
        <p:nvSpPr>
          <p:cNvPr id="13" name="TextBox 13"/>
          <p:cNvSpPr txBox="1"/>
          <p:nvPr/>
        </p:nvSpPr>
        <p:spPr>
          <a:xfrm>
            <a:off x="1848974" y="444743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1</a:t>
            </a:r>
          </a:p>
        </p:txBody>
      </p:sp>
      <p:sp>
        <p:nvSpPr>
          <p:cNvPr id="14" name="TextBox 14"/>
          <p:cNvSpPr txBox="1"/>
          <p:nvPr/>
        </p:nvSpPr>
        <p:spPr>
          <a:xfrm>
            <a:off x="6231393" y="442838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2</a:t>
            </a:r>
          </a:p>
        </p:txBody>
      </p:sp>
      <p:sp>
        <p:nvSpPr>
          <p:cNvPr id="15" name="TextBox 15"/>
          <p:cNvSpPr txBox="1"/>
          <p:nvPr/>
        </p:nvSpPr>
        <p:spPr>
          <a:xfrm>
            <a:off x="10608821" y="4428384"/>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3</a:t>
            </a:r>
          </a:p>
        </p:txBody>
      </p:sp>
      <p:sp>
        <p:nvSpPr>
          <p:cNvPr id="16" name="TextBox 16"/>
          <p:cNvSpPr txBox="1"/>
          <p:nvPr/>
        </p:nvSpPr>
        <p:spPr>
          <a:xfrm>
            <a:off x="14998809" y="4369836"/>
            <a:ext cx="1085718" cy="1417955"/>
          </a:xfrm>
          <a:prstGeom prst="rect">
            <a:avLst/>
          </a:prstGeom>
        </p:spPr>
        <p:txBody>
          <a:bodyPr lIns="0" tIns="0" rIns="0" bIns="0" rtlCol="0" anchor="t">
            <a:spAutoFit/>
          </a:bodyPr>
          <a:lstStyle/>
          <a:p>
            <a:pPr algn="ctr">
              <a:lnSpc>
                <a:spcPts val="11619"/>
              </a:lnSpc>
            </a:pPr>
            <a:r>
              <a:rPr lang="en-US" sz="8299">
                <a:solidFill>
                  <a:srgbClr val="FFFFFF"/>
                </a:solidFill>
                <a:latin typeface="Poppins Medium"/>
                <a:ea typeface="Poppins Medium"/>
                <a:cs typeface="Poppins Medium"/>
                <a:sym typeface="Poppins Medium"/>
              </a:rPr>
              <a:t>4</a:t>
            </a:r>
          </a:p>
        </p:txBody>
      </p:sp>
      <p:sp>
        <p:nvSpPr>
          <p:cNvPr id="17" name="TextBox 17"/>
          <p:cNvSpPr txBox="1"/>
          <p:nvPr/>
        </p:nvSpPr>
        <p:spPr>
          <a:xfrm>
            <a:off x="595972" y="6442542"/>
            <a:ext cx="3875095" cy="3020991"/>
          </a:xfrm>
          <a:prstGeom prst="rect">
            <a:avLst/>
          </a:prstGeom>
        </p:spPr>
        <p:txBody>
          <a:bodyPr lIns="0" tIns="0" rIns="0" bIns="0" rtlCol="0" anchor="t">
            <a:spAutoFit/>
          </a:bodyPr>
          <a:lstStyle/>
          <a:p>
            <a:pPr algn="ctr">
              <a:lnSpc>
                <a:spcPts val="3493"/>
              </a:lnSpc>
            </a:pPr>
            <a:r>
              <a:rPr lang="en-US" sz="2750" b="1" spc="371">
                <a:solidFill>
                  <a:srgbClr val="FFFFFF"/>
                </a:solidFill>
                <a:latin typeface="Barlow Bold"/>
                <a:ea typeface="Barlow Bold"/>
                <a:cs typeface="Barlow Bold"/>
                <a:sym typeface="Barlow Bold"/>
              </a:rPr>
              <a:t>Don’t make assumptions about anyone’s gender, pronouns,abilities or sensory needs based on looks. </a:t>
            </a:r>
          </a:p>
          <a:p>
            <a:pPr algn="ctr">
              <a:lnSpc>
                <a:spcPts val="3493"/>
              </a:lnSpc>
              <a:spcBef>
                <a:spcPct val="0"/>
              </a:spcBef>
            </a:pPr>
            <a:endParaRPr lang="en-US" sz="2750" b="1" spc="371">
              <a:solidFill>
                <a:srgbClr val="FFFFFF"/>
              </a:solidFill>
              <a:latin typeface="Barlow Bold"/>
              <a:ea typeface="Barlow Bold"/>
              <a:cs typeface="Barlow Bold"/>
              <a:sym typeface="Barlow Bold"/>
            </a:endParaRPr>
          </a:p>
        </p:txBody>
      </p:sp>
      <p:sp>
        <p:nvSpPr>
          <p:cNvPr id="18" name="TextBox 18"/>
          <p:cNvSpPr txBox="1"/>
          <p:nvPr/>
        </p:nvSpPr>
        <p:spPr>
          <a:xfrm>
            <a:off x="5207161" y="6226371"/>
            <a:ext cx="3244278" cy="3453333"/>
          </a:xfrm>
          <a:prstGeom prst="rect">
            <a:avLst/>
          </a:prstGeom>
        </p:spPr>
        <p:txBody>
          <a:bodyPr lIns="0" tIns="0" rIns="0" bIns="0" rtlCol="0" anchor="t">
            <a:spAutoFit/>
          </a:bodyPr>
          <a:lstStyle/>
          <a:p>
            <a:pPr algn="ctr">
              <a:lnSpc>
                <a:spcPts val="3493"/>
              </a:lnSpc>
            </a:pPr>
            <a:r>
              <a:rPr lang="en-US" sz="2750" b="1" spc="371">
                <a:solidFill>
                  <a:srgbClr val="FFFFFF"/>
                </a:solidFill>
                <a:latin typeface="Barlow Bold"/>
                <a:ea typeface="Barlow Bold"/>
                <a:cs typeface="Barlow Bold"/>
                <a:sym typeface="Barlow Bold"/>
              </a:rPr>
              <a:t>Make sure people can fill out your forms! Some forms are impossible for clients and families. </a:t>
            </a:r>
          </a:p>
          <a:p>
            <a:pPr algn="ctr">
              <a:lnSpc>
                <a:spcPts val="3493"/>
              </a:lnSpc>
              <a:spcBef>
                <a:spcPct val="0"/>
              </a:spcBef>
            </a:pPr>
            <a:endParaRPr lang="en-US" sz="2750" b="1" spc="371">
              <a:solidFill>
                <a:srgbClr val="FFFFFF"/>
              </a:solidFill>
              <a:latin typeface="Barlow Bold"/>
              <a:ea typeface="Barlow Bold"/>
              <a:cs typeface="Barlow Bold"/>
              <a:sym typeface="Barlow Bold"/>
            </a:endParaRPr>
          </a:p>
        </p:txBody>
      </p:sp>
      <p:sp>
        <p:nvSpPr>
          <p:cNvPr id="19" name="TextBox 19"/>
          <p:cNvSpPr txBox="1"/>
          <p:nvPr/>
        </p:nvSpPr>
        <p:spPr>
          <a:xfrm>
            <a:off x="9879402" y="6226371"/>
            <a:ext cx="3244278" cy="3885676"/>
          </a:xfrm>
          <a:prstGeom prst="rect">
            <a:avLst/>
          </a:prstGeom>
        </p:spPr>
        <p:txBody>
          <a:bodyPr lIns="0" tIns="0" rIns="0" bIns="0" rtlCol="0" anchor="t">
            <a:spAutoFit/>
          </a:bodyPr>
          <a:lstStyle/>
          <a:p>
            <a:pPr algn="ctr">
              <a:lnSpc>
                <a:spcPts val="3493"/>
              </a:lnSpc>
              <a:spcBef>
                <a:spcPct val="0"/>
              </a:spcBef>
            </a:pPr>
            <a:r>
              <a:rPr lang="en-US" sz="2750" b="1" spc="371">
                <a:solidFill>
                  <a:srgbClr val="FFFFFF"/>
                </a:solidFill>
                <a:latin typeface="Barlow Bold"/>
                <a:ea typeface="Barlow Bold"/>
                <a:cs typeface="Barlow Bold"/>
                <a:sym typeface="Barlow Bold"/>
              </a:rPr>
              <a:t>Avoid gendered and ableist “compliments” such as “you look pretty today” and “it’s nice to see you walking without a cane.” </a:t>
            </a:r>
          </a:p>
        </p:txBody>
      </p:sp>
      <p:sp>
        <p:nvSpPr>
          <p:cNvPr id="20" name="TextBox 20"/>
          <p:cNvSpPr txBox="1"/>
          <p:nvPr/>
        </p:nvSpPr>
        <p:spPr>
          <a:xfrm>
            <a:off x="14269990" y="6226371"/>
            <a:ext cx="3244278" cy="3453333"/>
          </a:xfrm>
          <a:prstGeom prst="rect">
            <a:avLst/>
          </a:prstGeom>
        </p:spPr>
        <p:txBody>
          <a:bodyPr lIns="0" tIns="0" rIns="0" bIns="0" rtlCol="0" anchor="t">
            <a:spAutoFit/>
          </a:bodyPr>
          <a:lstStyle/>
          <a:p>
            <a:pPr algn="ctr">
              <a:lnSpc>
                <a:spcPts val="3493"/>
              </a:lnSpc>
              <a:spcBef>
                <a:spcPct val="0"/>
              </a:spcBef>
            </a:pPr>
            <a:r>
              <a:rPr lang="en-US" sz="2750" b="1" spc="371">
                <a:solidFill>
                  <a:srgbClr val="FFFFFF"/>
                </a:solidFill>
                <a:latin typeface="Barlow Bold"/>
                <a:ea typeface="Barlow Bold"/>
                <a:cs typeface="Barlow Bold"/>
                <a:sym typeface="Barlow Bold"/>
              </a:rPr>
              <a:t>Make an effort to pronouns all names accurately. This small curtousy goes a long way for many. </a:t>
            </a:r>
          </a:p>
        </p:txBody>
      </p:sp>
      <p:sp>
        <p:nvSpPr>
          <p:cNvPr id="21" name="Freeform 21"/>
          <p:cNvSpPr/>
          <p:nvPr/>
        </p:nvSpPr>
        <p:spPr>
          <a:xfrm>
            <a:off x="12846142" y="2031503"/>
            <a:ext cx="2332780" cy="2332780"/>
          </a:xfrm>
          <a:custGeom>
            <a:avLst/>
            <a:gdLst/>
            <a:ahLst/>
            <a:cxnLst/>
            <a:rect l="l" t="t" r="r" b="b"/>
            <a:pathLst>
              <a:path w="2332780" h="2332780">
                <a:moveTo>
                  <a:pt x="0" y="0"/>
                </a:moveTo>
                <a:lnTo>
                  <a:pt x="2332780" y="0"/>
                </a:lnTo>
                <a:lnTo>
                  <a:pt x="2332780" y="2332779"/>
                </a:lnTo>
                <a:lnTo>
                  <a:pt x="0" y="2332779"/>
                </a:lnTo>
                <a:lnTo>
                  <a:pt x="0" y="0"/>
                </a:lnTo>
                <a:close/>
              </a:path>
            </a:pathLst>
          </a:custGeom>
          <a:blipFill>
            <a:blip r:embed="rId5"/>
            <a:stretch>
              <a:fillRect/>
            </a:stretch>
          </a:blipFill>
        </p:spPr>
      </p:sp>
      <p:pic>
        <p:nvPicPr>
          <p:cNvPr id="22" name="Audio 21">
            <a:hlinkClick r:id="" action="ppaction://media"/>
            <a:extLst>
              <a:ext uri="{FF2B5EF4-FFF2-40B4-BE49-F238E27FC236}">
                <a16:creationId xmlns:a16="http://schemas.microsoft.com/office/drawing/2014/main" id="{8E04B548-405C-3FD8-BF4E-932950AD4D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042"/>
    </mc:Choice>
    <mc:Fallback xmlns="">
      <p:transition spd="slow" advTm="24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388952" y="325086"/>
            <a:ext cx="15883367" cy="22294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BRING YOURSELF TO THE ROOM...</a:t>
            </a:r>
          </a:p>
        </p:txBody>
      </p:sp>
      <p:sp>
        <p:nvSpPr>
          <p:cNvPr id="3" name="TextBox 3"/>
          <p:cNvSpPr txBox="1"/>
          <p:nvPr/>
        </p:nvSpPr>
        <p:spPr>
          <a:xfrm>
            <a:off x="-125895" y="2535521"/>
            <a:ext cx="18192556" cy="7205091"/>
          </a:xfrm>
          <a:prstGeom prst="rect">
            <a:avLst/>
          </a:prstGeom>
        </p:spPr>
        <p:txBody>
          <a:bodyPr lIns="0" tIns="0" rIns="0" bIns="0" rtlCol="0" anchor="t">
            <a:spAutoFit/>
          </a:bodyPr>
          <a:lstStyle/>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How would I feel/what would I need if I were in this persons’s situation?</a:t>
            </a:r>
          </a:p>
          <a:p>
            <a:pPr algn="l">
              <a:lnSpc>
                <a:spcPts val="4796"/>
              </a:lnSpc>
            </a:pPr>
            <a:endParaRPr lang="en-US" sz="3899" b="1" spc="308">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How would I to be treated if the roles were reversed?</a:t>
            </a:r>
          </a:p>
          <a:p>
            <a:pPr algn="l">
              <a:lnSpc>
                <a:spcPts val="4796"/>
              </a:lnSpc>
            </a:pPr>
            <a:endParaRPr lang="en-US" sz="3899" b="1" spc="308">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What can I change about the process or environment that will have a positive outcome for our therapeutic rapport?</a:t>
            </a:r>
          </a:p>
          <a:p>
            <a:pPr algn="l">
              <a:lnSpc>
                <a:spcPts val="4796"/>
              </a:lnSpc>
            </a:pPr>
            <a:endParaRPr lang="en-US" sz="3899" b="1" spc="308">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What biases may be preventing me from seeing the full picture, or what am I challenged by in this dynamic? </a:t>
            </a:r>
          </a:p>
          <a:p>
            <a:pPr algn="l">
              <a:lnSpc>
                <a:spcPts val="4796"/>
              </a:lnSpc>
            </a:pPr>
            <a:endParaRPr lang="en-US" sz="3899" b="1" spc="308">
              <a:solidFill>
                <a:srgbClr val="FFFFFF"/>
              </a:solidFill>
              <a:latin typeface="Barlow SemiCondensed Bold"/>
              <a:ea typeface="Barlow SemiCondensed Bold"/>
              <a:cs typeface="Barlow SemiCondensed Bold"/>
              <a:sym typeface="Barlow SemiCondensed Bold"/>
            </a:endParaRPr>
          </a:p>
          <a:p>
            <a:pPr marL="842000" lvl="1" indent="-421000" algn="l">
              <a:lnSpc>
                <a:spcPts val="4796"/>
              </a:lnSpc>
              <a:buFont typeface="Arial"/>
              <a:buChar char="•"/>
            </a:pPr>
            <a:r>
              <a:rPr lang="en-US" sz="3899" b="1" spc="308">
                <a:solidFill>
                  <a:srgbClr val="FFFFFF"/>
                </a:solidFill>
                <a:latin typeface="Barlow SemiCondensed Bold"/>
                <a:ea typeface="Barlow SemiCondensed Bold"/>
                <a:cs typeface="Barlow SemiCondensed Bold"/>
                <a:sym typeface="Barlow SemiCondensed Bold"/>
              </a:rPr>
              <a:t>Have I been honest with my client about what I’m thinking or am I putting up a facade to maintain decorum? </a:t>
            </a:r>
          </a:p>
        </p:txBody>
      </p:sp>
      <p:sp>
        <p:nvSpPr>
          <p:cNvPr id="4" name="Freeform 4"/>
          <p:cNvSpPr/>
          <p:nvPr/>
        </p:nvSpPr>
        <p:spPr>
          <a:xfrm>
            <a:off x="14926520" y="22179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A31855FE-C0A2-47C9-1AE4-6344A1659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832"/>
    </mc:Choice>
    <mc:Fallback xmlns="">
      <p:transition spd="slow" advTm="12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388952" y="325086"/>
            <a:ext cx="15883367" cy="3360472"/>
          </a:xfrm>
          <a:prstGeom prst="rect">
            <a:avLst/>
          </a:prstGeom>
        </p:spPr>
        <p:txBody>
          <a:bodyPr lIns="0" tIns="0" rIns="0" bIns="0" rtlCol="0" anchor="t">
            <a:spAutoFit/>
          </a:bodyPr>
          <a:lstStyle/>
          <a:p>
            <a:pPr algn="l">
              <a:lnSpc>
                <a:spcPts val="8739"/>
              </a:lnSpc>
            </a:pPr>
            <a:r>
              <a:rPr lang="en-US" sz="7599" spc="607" dirty="0">
                <a:solidFill>
                  <a:srgbClr val="FFFFFF"/>
                </a:solidFill>
                <a:latin typeface="Poppins Bold"/>
                <a:ea typeface="Poppins Bold"/>
                <a:cs typeface="Poppins Bold"/>
                <a:sym typeface="Poppins Bold"/>
              </a:rPr>
              <a:t>TRIGGER WARNING – CURRENT MAINSTREAM MEDIA HARM</a:t>
            </a:r>
          </a:p>
        </p:txBody>
      </p:sp>
      <p:sp>
        <p:nvSpPr>
          <p:cNvPr id="3" name="TextBox 3"/>
          <p:cNvSpPr txBox="1"/>
          <p:nvPr/>
        </p:nvSpPr>
        <p:spPr>
          <a:xfrm>
            <a:off x="388952" y="4381500"/>
            <a:ext cx="18192556" cy="3000821"/>
          </a:xfrm>
          <a:prstGeom prst="rect">
            <a:avLst/>
          </a:prstGeom>
        </p:spPr>
        <p:txBody>
          <a:bodyPr lIns="0" tIns="0" rIns="0" bIns="0" rtlCol="0" anchor="t">
            <a:spAutoFit/>
          </a:bodyPr>
          <a:lstStyle/>
          <a:p>
            <a:pPr>
              <a:lnSpc>
                <a:spcPct val="90000"/>
              </a:lnSpc>
              <a:spcAft>
                <a:spcPts val="600"/>
              </a:spcAft>
            </a:pPr>
            <a:r>
              <a:rPr lang="en-US" sz="4000" b="1" spc="607" dirty="0">
                <a:solidFill>
                  <a:schemeClr val="bg1"/>
                </a:solidFill>
                <a:sym typeface="Poppins Bold"/>
              </a:rPr>
              <a:t>FOR JEWISH PEOPLE AND OTHERS FROM BACKGROUNDS SENSITIVE TO AUTHORITARIANISM</a:t>
            </a:r>
          </a:p>
          <a:p>
            <a:pPr indent="-228600">
              <a:lnSpc>
                <a:spcPct val="90000"/>
              </a:lnSpc>
              <a:spcAft>
                <a:spcPts val="600"/>
              </a:spcAft>
              <a:buFont typeface="Arial" panose="020B0604020202020204" pitchFamily="34" charset="0"/>
              <a:buChar char="•"/>
            </a:pPr>
            <a:endParaRPr lang="en-US" sz="4000" b="1" spc="607" dirty="0">
              <a:solidFill>
                <a:schemeClr val="bg1"/>
              </a:solidFill>
              <a:sym typeface="Poppins Bold"/>
            </a:endParaRPr>
          </a:p>
          <a:p>
            <a:pPr>
              <a:lnSpc>
                <a:spcPct val="90000"/>
              </a:lnSpc>
              <a:spcAft>
                <a:spcPts val="600"/>
              </a:spcAft>
            </a:pPr>
            <a:r>
              <a:rPr lang="en-US" sz="4000" b="1" spc="607" dirty="0">
                <a:solidFill>
                  <a:schemeClr val="bg1"/>
                </a:solidFill>
                <a:sym typeface="Poppins Bold"/>
              </a:rPr>
              <a:t>(please feel free to step away and not look at the next </a:t>
            </a:r>
          </a:p>
          <a:p>
            <a:pPr>
              <a:lnSpc>
                <a:spcPct val="90000"/>
              </a:lnSpc>
              <a:spcAft>
                <a:spcPts val="600"/>
              </a:spcAft>
            </a:pPr>
            <a:r>
              <a:rPr lang="en-US" sz="4000" b="1" spc="607" dirty="0">
                <a:solidFill>
                  <a:schemeClr val="bg1"/>
                </a:solidFill>
                <a:sym typeface="Poppins Bold"/>
              </a:rPr>
              <a:t>slide in the deck)</a:t>
            </a:r>
          </a:p>
        </p:txBody>
      </p:sp>
      <p:sp>
        <p:nvSpPr>
          <p:cNvPr id="4" name="Freeform 4"/>
          <p:cNvSpPr/>
          <p:nvPr/>
        </p:nvSpPr>
        <p:spPr>
          <a:xfrm>
            <a:off x="14926520" y="22179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E6698D76-41E1-0316-1DB2-851172B88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621307644"/>
      </p:ext>
    </p:extLst>
  </p:cSld>
  <p:clrMapOvr>
    <a:masterClrMapping/>
  </p:clrMapOvr>
  <mc:AlternateContent xmlns:mc="http://schemas.openxmlformats.org/markup-compatibility/2006" xmlns:p14="http://schemas.microsoft.com/office/powerpoint/2010/main">
    <mc:Choice Requires="p14">
      <p:transition spd="slow" p14:dur="2000" advTm="55253"/>
    </mc:Choice>
    <mc:Fallback xmlns="">
      <p:transition spd="slow" advTm="5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AF3"/>
        </a:solidFill>
        <a:effectLst/>
      </p:bgPr>
    </p:bg>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6C446BBE-B143-4ECA-9BE2-7561C856A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87" y="7334793"/>
            <a:ext cx="5105400" cy="1562100"/>
          </a:xfrm>
          <a:prstGeom prst="rect">
            <a:avLst/>
          </a:prstGeom>
        </p:spPr>
      </p:pic>
      <p:pic>
        <p:nvPicPr>
          <p:cNvPr id="7" name="Picture 6" descr="A close up of black text&#10;&#10;Description automatically generated">
            <a:extLst>
              <a:ext uri="{FF2B5EF4-FFF2-40B4-BE49-F238E27FC236}">
                <a16:creationId xmlns:a16="http://schemas.microsoft.com/office/drawing/2014/main" id="{5793741A-294E-8EE3-1A5A-29500047F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767" y="1221252"/>
            <a:ext cx="5105400" cy="1117600"/>
          </a:xfrm>
          <a:prstGeom prst="rect">
            <a:avLst/>
          </a:prstGeom>
        </p:spPr>
      </p:pic>
      <p:pic>
        <p:nvPicPr>
          <p:cNvPr id="9" name="Picture 8" descr="A screenshot of a phone&#10;&#10;Description automatically generated">
            <a:extLst>
              <a:ext uri="{FF2B5EF4-FFF2-40B4-BE49-F238E27FC236}">
                <a16:creationId xmlns:a16="http://schemas.microsoft.com/office/drawing/2014/main" id="{F265BE60-3CE4-5C4A-26D8-C213E7A38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767" y="6532253"/>
            <a:ext cx="5105400" cy="2540000"/>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B247B20D-2F7C-F7D7-C6DD-18211508B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16255" y="6856103"/>
            <a:ext cx="5105400" cy="1892300"/>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E5C1295D-0F31-C4A9-C3C7-E32D756097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6800" y="2746743"/>
            <a:ext cx="5105400" cy="3009900"/>
          </a:xfrm>
          <a:prstGeom prst="rect">
            <a:avLst/>
          </a:prstGeom>
        </p:spPr>
      </p:pic>
      <p:pic>
        <p:nvPicPr>
          <p:cNvPr id="15" name="Picture 14" descr="A close-up of a text&#10;&#10;Description automatically generated">
            <a:extLst>
              <a:ext uri="{FF2B5EF4-FFF2-40B4-BE49-F238E27FC236}">
                <a16:creationId xmlns:a16="http://schemas.microsoft.com/office/drawing/2014/main" id="{E7A31763-9B32-F1F5-2DB0-EA1E7C3067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166" y="2988043"/>
            <a:ext cx="5105400" cy="2768600"/>
          </a:xfrm>
          <a:prstGeom prst="rect">
            <a:avLst/>
          </a:prstGeom>
        </p:spPr>
      </p:pic>
      <p:pic>
        <p:nvPicPr>
          <p:cNvPr id="17" name="Picture 16" descr="A black background with blue text&#10;&#10;Description automatically generated">
            <a:extLst>
              <a:ext uri="{FF2B5EF4-FFF2-40B4-BE49-F238E27FC236}">
                <a16:creationId xmlns:a16="http://schemas.microsoft.com/office/drawing/2014/main" id="{A345CB03-9F82-F702-8BC2-0146D260D3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0474" y="3407143"/>
            <a:ext cx="5105400" cy="1689100"/>
          </a:xfrm>
          <a:prstGeom prst="rect">
            <a:avLst/>
          </a:prstGeom>
        </p:spPr>
      </p:pic>
      <p:pic>
        <p:nvPicPr>
          <p:cNvPr id="19" name="Picture 18" descr="A black background with blue text&#10;&#10;Description automatically generated">
            <a:extLst>
              <a:ext uri="{FF2B5EF4-FFF2-40B4-BE49-F238E27FC236}">
                <a16:creationId xmlns:a16="http://schemas.microsoft.com/office/drawing/2014/main" id="{FF7EE482-92CF-8F55-AD16-7584B3BEA1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0" y="744111"/>
            <a:ext cx="5105400" cy="1612900"/>
          </a:xfrm>
          <a:prstGeom prst="rect">
            <a:avLst/>
          </a:prstGeom>
        </p:spPr>
      </p:pic>
      <p:pic>
        <p:nvPicPr>
          <p:cNvPr id="21" name="Picture 20" descr="A black background with blue text&#10;&#10;Description automatically generated">
            <a:extLst>
              <a:ext uri="{FF2B5EF4-FFF2-40B4-BE49-F238E27FC236}">
                <a16:creationId xmlns:a16="http://schemas.microsoft.com/office/drawing/2014/main" id="{B36CBA90-687F-34DB-83AD-DC8E2CBF04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96646" y="675152"/>
            <a:ext cx="5105400" cy="1663700"/>
          </a:xfrm>
          <a:prstGeom prst="rect">
            <a:avLst/>
          </a:prstGeom>
        </p:spPr>
      </p:pic>
      <p:sp>
        <p:nvSpPr>
          <p:cNvPr id="22" name="Rectangle 21">
            <a:extLst>
              <a:ext uri="{FF2B5EF4-FFF2-40B4-BE49-F238E27FC236}">
                <a16:creationId xmlns:a16="http://schemas.microsoft.com/office/drawing/2014/main" id="{5199C3F7-0EC8-771A-1A9C-341CD3DB0FA5}"/>
              </a:ext>
            </a:extLst>
          </p:cNvPr>
          <p:cNvSpPr/>
          <p:nvPr/>
        </p:nvSpPr>
        <p:spPr>
          <a:xfrm>
            <a:off x="4191000" y="866696"/>
            <a:ext cx="1066800" cy="1086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BECDF76-7C7D-A4BB-D45D-4CD942D2DDFC}"/>
              </a:ext>
            </a:extLst>
          </p:cNvPr>
          <p:cNvSpPr/>
          <p:nvPr/>
        </p:nvSpPr>
        <p:spPr>
          <a:xfrm>
            <a:off x="10287000" y="3695700"/>
            <a:ext cx="1066800" cy="1045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FBC343-C028-470A-ED02-BFB0253C0296}"/>
              </a:ext>
            </a:extLst>
          </p:cNvPr>
          <p:cNvSpPr/>
          <p:nvPr/>
        </p:nvSpPr>
        <p:spPr>
          <a:xfrm>
            <a:off x="16078200" y="4407134"/>
            <a:ext cx="1223846" cy="1117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11530124-1D61-8FD1-D35D-AB358D0231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8158164"/>
      </p:ext>
    </p:extLst>
  </p:cSld>
  <p:clrMapOvr>
    <a:masterClrMapping/>
  </p:clrMapOvr>
  <mc:AlternateContent xmlns:mc="http://schemas.openxmlformats.org/markup-compatibility/2006" xmlns:p14="http://schemas.microsoft.com/office/powerpoint/2010/main">
    <mc:Choice Requires="p14">
      <p:transition spd="slow" p14:dur="2000" advTm="110784"/>
    </mc:Choice>
    <mc:Fallback xmlns="">
      <p:transition spd="slow" advTm="11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AF3"/>
        </a:solidFill>
        <a:effectLst/>
      </p:bgPr>
    </p:bg>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49476DF6-8643-0114-9ED2-14F2653F26D7}"/>
              </a:ext>
            </a:extLst>
          </p:cNvPr>
          <p:cNvPicPr>
            <a:picLocks noRot="1" noChangeAspect="1"/>
          </p:cNvPicPr>
          <p:nvPr>
            <a:videoFile r:link="rId2"/>
          </p:nvPr>
        </p:nvPicPr>
        <p:blipFill>
          <a:blip r:embed="rId6"/>
          <a:stretch>
            <a:fillRect/>
          </a:stretch>
        </p:blipFill>
        <p:spPr>
          <a:xfrm>
            <a:off x="1447800" y="724281"/>
            <a:ext cx="15240000" cy="8610600"/>
          </a:xfrm>
          <a:prstGeom prst="rect">
            <a:avLst/>
          </a:prstGeom>
        </p:spPr>
      </p:pic>
      <p:pic>
        <p:nvPicPr>
          <p:cNvPr id="3" name="Audio 2">
            <a:hlinkClick r:id="" action="ppaction://media"/>
            <a:extLst>
              <a:ext uri="{FF2B5EF4-FFF2-40B4-BE49-F238E27FC236}">
                <a16:creationId xmlns:a16="http://schemas.microsoft.com/office/drawing/2014/main" id="{9AD8F3CE-2B20-52DE-8B16-F69FF496B99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322800" y="9321800"/>
            <a:ext cx="812800" cy="812800"/>
          </a:xfrm>
          <a:prstGeom prst="rect">
            <a:avLst/>
          </a:prstGeom>
        </p:spPr>
      </p:pic>
    </p:spTree>
    <p:custDataLst>
      <p:tags r:id="rId1"/>
    </p:custDataLst>
    <p:extLst>
      <p:ext uri="{BB962C8B-B14F-4D97-AF65-F5344CB8AC3E}">
        <p14:creationId xmlns:p14="http://schemas.microsoft.com/office/powerpoint/2010/main" val="2776676231"/>
      </p:ext>
    </p:extLst>
  </p:cSld>
  <p:clrMapOvr>
    <a:masterClrMapping/>
  </p:clrMapOvr>
  <mc:AlternateContent xmlns:mc="http://schemas.openxmlformats.org/markup-compatibility/2006" xmlns:p14="http://schemas.microsoft.com/office/powerpoint/2010/main">
    <mc:Choice Requires="p14">
      <p:transition spd="slow" p14:dur="2000" advTm="185450"/>
    </mc:Choice>
    <mc:Fallback xmlns="">
      <p:transition spd="slow" advTm="18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3755" objId="2"/>
        <p14:pauseEvt time="185341" objId="2"/>
        <p14:stopEvt time="185341"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AF3"/>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1E5E4C1-0FED-1C04-85B3-585E19939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467" y="723900"/>
            <a:ext cx="14097000" cy="7899400"/>
          </a:xfrm>
          <a:prstGeom prst="rect">
            <a:avLst/>
          </a:prstGeom>
        </p:spPr>
      </p:pic>
      <p:sp>
        <p:nvSpPr>
          <p:cNvPr id="6" name="TextBox 5">
            <a:extLst>
              <a:ext uri="{FF2B5EF4-FFF2-40B4-BE49-F238E27FC236}">
                <a16:creationId xmlns:a16="http://schemas.microsoft.com/office/drawing/2014/main" id="{163F8DE0-20C4-E62F-EBC4-6D044916C99A}"/>
              </a:ext>
            </a:extLst>
          </p:cNvPr>
          <p:cNvSpPr txBox="1"/>
          <p:nvPr/>
        </p:nvSpPr>
        <p:spPr>
          <a:xfrm>
            <a:off x="1532467" y="9193768"/>
            <a:ext cx="9144000" cy="369332"/>
          </a:xfrm>
          <a:prstGeom prst="rect">
            <a:avLst/>
          </a:prstGeom>
          <a:noFill/>
        </p:spPr>
        <p:txBody>
          <a:bodyPr wrap="square">
            <a:spAutoFit/>
          </a:bodyPr>
          <a:lstStyle/>
          <a:p>
            <a:r>
              <a:rPr lang="en-US" b="1" i="0" dirty="0">
                <a:solidFill>
                  <a:srgbClr val="222222"/>
                </a:solidFill>
                <a:effectLst/>
                <a:latin typeface="Merriweather Sans" panose="020F0502020204030204" pitchFamily="34" charset="0"/>
                <a:hlinkClick r:id="rId5"/>
              </a:rPr>
              <a:t>https://</a:t>
            </a:r>
            <a:r>
              <a:rPr lang="en-US" b="1" i="0" dirty="0" err="1">
                <a:solidFill>
                  <a:srgbClr val="222222"/>
                </a:solidFill>
                <a:effectLst/>
                <a:latin typeface="Merriweather Sans" panose="020F0502020204030204" pitchFamily="34" charset="0"/>
                <a:hlinkClick r:id="rId5"/>
              </a:rPr>
              <a:t>rdcu.be</a:t>
            </a:r>
            <a:r>
              <a:rPr lang="en-US" b="1" i="0" dirty="0">
                <a:solidFill>
                  <a:srgbClr val="222222"/>
                </a:solidFill>
                <a:effectLst/>
                <a:latin typeface="Merriweather Sans" panose="020F0502020204030204" pitchFamily="34" charset="0"/>
                <a:hlinkClick r:id="rId5"/>
              </a:rPr>
              <a:t>/em1JU</a:t>
            </a:r>
            <a:endParaRPr lang="en-US" dirty="0"/>
          </a:p>
        </p:txBody>
      </p:sp>
      <p:pic>
        <p:nvPicPr>
          <p:cNvPr id="2" name="Audio 1">
            <a:hlinkClick r:id="" action="ppaction://media"/>
            <a:extLst>
              <a:ext uri="{FF2B5EF4-FFF2-40B4-BE49-F238E27FC236}">
                <a16:creationId xmlns:a16="http://schemas.microsoft.com/office/drawing/2014/main" id="{BE52A9B2-6398-7275-C794-6E2B99921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9436199"/>
      </p:ext>
    </p:extLst>
  </p:cSld>
  <p:clrMapOvr>
    <a:masterClrMapping/>
  </p:clrMapOvr>
  <mc:AlternateContent xmlns:mc="http://schemas.openxmlformats.org/markup-compatibility/2006" xmlns:p14="http://schemas.microsoft.com/office/powerpoint/2010/main">
    <mc:Choice Requires="p14">
      <p:transition spd="slow" p14:dur="2000" advTm="91690"/>
    </mc:Choice>
    <mc:Fallback xmlns="">
      <p:transition spd="slow" advTm="9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457200" y="823635"/>
            <a:ext cx="15883367" cy="1129092"/>
          </a:xfrm>
          <a:prstGeom prst="rect">
            <a:avLst/>
          </a:prstGeom>
        </p:spPr>
        <p:txBody>
          <a:bodyPr lIns="0" tIns="0" rIns="0" bIns="0" rtlCol="0" anchor="t">
            <a:spAutoFit/>
          </a:bodyPr>
          <a:lstStyle/>
          <a:p>
            <a:pPr algn="l">
              <a:lnSpc>
                <a:spcPts val="8739"/>
              </a:lnSpc>
            </a:pPr>
            <a:r>
              <a:rPr lang="en-US" sz="7599" spc="607" dirty="0">
                <a:solidFill>
                  <a:srgbClr val="FFFFFF"/>
                </a:solidFill>
                <a:latin typeface="Poppins Bold"/>
                <a:ea typeface="Poppins Bold"/>
                <a:cs typeface="Poppins Bold"/>
                <a:sym typeface="Poppins Bold"/>
              </a:rPr>
              <a:t>IMPORTANT POINTS</a:t>
            </a:r>
          </a:p>
        </p:txBody>
      </p:sp>
      <p:sp>
        <p:nvSpPr>
          <p:cNvPr id="3" name="TextBox 3"/>
          <p:cNvSpPr txBox="1"/>
          <p:nvPr/>
        </p:nvSpPr>
        <p:spPr>
          <a:xfrm>
            <a:off x="609600" y="2400300"/>
            <a:ext cx="15011400" cy="8140690"/>
          </a:xfrm>
          <a:prstGeom prst="rect">
            <a:avLst/>
          </a:prstGeom>
        </p:spPr>
        <p:txBody>
          <a:bodyPr wrap="square" lIns="0" tIns="0" rIns="0" bIns="0" rtlCol="0" anchor="t">
            <a:spAutoFit/>
          </a:bodyPr>
          <a:lstStyle/>
          <a:p>
            <a:pPr marL="742950" indent="-742950">
              <a:lnSpc>
                <a:spcPct val="90000"/>
              </a:lnSpc>
              <a:spcAft>
                <a:spcPts val="600"/>
              </a:spcAft>
              <a:buAutoNum type="arabicParenR"/>
            </a:pPr>
            <a:r>
              <a:rPr lang="en-US" sz="4000" b="1" spc="607" dirty="0">
                <a:solidFill>
                  <a:schemeClr val="bg1"/>
                </a:solidFill>
                <a:latin typeface="Barlow" pitchFamily="2" charset="77"/>
                <a:sym typeface="Poppins Bold"/>
              </a:rPr>
              <a:t>Autism is not a tragedy</a:t>
            </a:r>
          </a:p>
          <a:p>
            <a:pPr marL="742950" indent="-742950">
              <a:lnSpc>
                <a:spcPct val="90000"/>
              </a:lnSpc>
              <a:spcAft>
                <a:spcPts val="600"/>
              </a:spcAft>
              <a:buAutoNum type="arabicParenR"/>
            </a:pPr>
            <a:r>
              <a:rPr lang="en-US" sz="4000" b="1" spc="607" dirty="0">
                <a:solidFill>
                  <a:schemeClr val="bg1"/>
                </a:solidFill>
                <a:latin typeface="Barlow" pitchFamily="2" charset="77"/>
                <a:sym typeface="Poppins Bold"/>
              </a:rPr>
              <a:t>Trust and believe Autistic communication</a:t>
            </a:r>
          </a:p>
          <a:p>
            <a:pPr marL="742950" indent="-742950">
              <a:lnSpc>
                <a:spcPct val="90000"/>
              </a:lnSpc>
              <a:spcAft>
                <a:spcPts val="600"/>
              </a:spcAft>
              <a:buAutoNum type="arabicParenR"/>
            </a:pPr>
            <a:r>
              <a:rPr lang="en-US" sz="4000" b="1" spc="607" dirty="0">
                <a:solidFill>
                  <a:schemeClr val="bg1"/>
                </a:solidFill>
                <a:latin typeface="Barlow" pitchFamily="2" charset="77"/>
                <a:sym typeface="Poppins Bold"/>
              </a:rPr>
              <a:t>Nobody suffers from their neurotype, they suffer from lack of understanding, lack of accommodation and acts of violence against them</a:t>
            </a:r>
          </a:p>
          <a:p>
            <a:pPr marL="742950" indent="-742950">
              <a:lnSpc>
                <a:spcPct val="90000"/>
              </a:lnSpc>
              <a:spcAft>
                <a:spcPts val="600"/>
              </a:spcAft>
              <a:buAutoNum type="arabicParenR"/>
            </a:pPr>
            <a:r>
              <a:rPr lang="en-US" sz="4000" b="1" spc="607" dirty="0">
                <a:solidFill>
                  <a:schemeClr val="bg1"/>
                </a:solidFill>
                <a:latin typeface="Barlow" pitchFamily="2" charset="77"/>
                <a:sym typeface="Poppins Bold"/>
              </a:rPr>
              <a:t>Every Autistic person you encounter has experienced some form of invalidation (or worse)</a:t>
            </a:r>
          </a:p>
          <a:p>
            <a:pPr marL="742950" indent="-742950">
              <a:lnSpc>
                <a:spcPct val="90000"/>
              </a:lnSpc>
              <a:spcAft>
                <a:spcPts val="600"/>
              </a:spcAft>
              <a:buAutoNum type="arabicParenR"/>
            </a:pPr>
            <a:r>
              <a:rPr lang="en-US" sz="4000" b="1" spc="607" dirty="0">
                <a:solidFill>
                  <a:schemeClr val="bg1"/>
                </a:solidFill>
                <a:latin typeface="Barlow" pitchFamily="2" charset="77"/>
                <a:sym typeface="Poppins Bold"/>
              </a:rPr>
              <a:t>It is OUR job to understand Autistic people and help assure they can communicate their needs and are accommodated appropriately, it is NOT our job to make Autistic people seem allistic</a:t>
            </a:r>
          </a:p>
          <a:p>
            <a:pPr marL="742950" indent="-742950">
              <a:lnSpc>
                <a:spcPct val="90000"/>
              </a:lnSpc>
              <a:spcAft>
                <a:spcPts val="600"/>
              </a:spcAft>
              <a:buAutoNum type="arabicParenR"/>
            </a:pPr>
            <a:endParaRPr lang="en-US" sz="4000" b="1" spc="607" dirty="0">
              <a:solidFill>
                <a:schemeClr val="bg1"/>
              </a:solidFill>
              <a:sym typeface="Poppins Bold"/>
            </a:endParaRPr>
          </a:p>
        </p:txBody>
      </p:sp>
      <p:sp>
        <p:nvSpPr>
          <p:cNvPr id="4" name="Freeform 4"/>
          <p:cNvSpPr/>
          <p:nvPr/>
        </p:nvSpPr>
        <p:spPr>
          <a:xfrm>
            <a:off x="14926520" y="22179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FE8A87BF-02C8-BC15-9203-3A46BD2DF7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500784976"/>
      </p:ext>
    </p:extLst>
  </p:cSld>
  <p:clrMapOvr>
    <a:masterClrMapping/>
  </p:clrMapOvr>
  <mc:AlternateContent xmlns:mc="http://schemas.openxmlformats.org/markup-compatibility/2006" xmlns:p14="http://schemas.microsoft.com/office/powerpoint/2010/main">
    <mc:Choice Requires="p14">
      <p:transition spd="slow" p14:dur="2000" advTm="59434"/>
    </mc:Choice>
    <mc:Fallback xmlns="">
      <p:transition spd="slow" advTm="5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1231165" y="610398"/>
            <a:ext cx="6799654" cy="9066205"/>
          </a:xfrm>
          <a:custGeom>
            <a:avLst/>
            <a:gdLst/>
            <a:ahLst/>
            <a:cxnLst/>
            <a:rect l="l" t="t" r="r" b="b"/>
            <a:pathLst>
              <a:path w="6799654" h="9066205">
                <a:moveTo>
                  <a:pt x="0" y="0"/>
                </a:moveTo>
                <a:lnTo>
                  <a:pt x="6799654" y="0"/>
                </a:lnTo>
                <a:lnTo>
                  <a:pt x="6799654" y="9066204"/>
                </a:lnTo>
                <a:lnTo>
                  <a:pt x="0" y="9066204"/>
                </a:lnTo>
                <a:lnTo>
                  <a:pt x="0" y="0"/>
                </a:lnTo>
                <a:close/>
              </a:path>
            </a:pathLst>
          </a:custGeom>
          <a:blipFill>
            <a:blip r:embed="rId4"/>
            <a:stretch>
              <a:fillRect/>
            </a:stretch>
          </a:blipFill>
        </p:spPr>
      </p:sp>
      <p:sp>
        <p:nvSpPr>
          <p:cNvPr id="3" name="TextBox 3"/>
          <p:cNvSpPr txBox="1"/>
          <p:nvPr/>
        </p:nvSpPr>
        <p:spPr>
          <a:xfrm>
            <a:off x="339660" y="62393"/>
            <a:ext cx="6599954" cy="816610"/>
          </a:xfrm>
          <a:prstGeom prst="rect">
            <a:avLst/>
          </a:prstGeom>
        </p:spPr>
        <p:txBody>
          <a:bodyPr lIns="0" tIns="0" rIns="0" bIns="0" rtlCol="0" anchor="t">
            <a:spAutoFit/>
          </a:bodyPr>
          <a:lstStyle/>
          <a:p>
            <a:pPr algn="l">
              <a:lnSpc>
                <a:spcPts val="6440"/>
              </a:lnSpc>
            </a:pPr>
            <a:r>
              <a:rPr lang="en-US" sz="5600" b="1" spc="448">
                <a:solidFill>
                  <a:srgbClr val="FCF4F9"/>
                </a:solidFill>
                <a:latin typeface="Poppins Bold"/>
                <a:ea typeface="Poppins Bold"/>
                <a:cs typeface="Poppins Bold"/>
                <a:sym typeface="Poppins Bold"/>
              </a:rPr>
              <a:t>ABOUT ME</a:t>
            </a:r>
          </a:p>
        </p:txBody>
      </p:sp>
      <p:sp>
        <p:nvSpPr>
          <p:cNvPr id="4" name="TextBox 4"/>
          <p:cNvSpPr txBox="1"/>
          <p:nvPr/>
        </p:nvSpPr>
        <p:spPr>
          <a:xfrm>
            <a:off x="339660" y="869478"/>
            <a:ext cx="10454176" cy="5950347"/>
          </a:xfrm>
          <a:prstGeom prst="rect">
            <a:avLst/>
          </a:prstGeom>
        </p:spPr>
        <p:txBody>
          <a:bodyPr lIns="0" tIns="0" rIns="0" bIns="0" rtlCol="0" anchor="t">
            <a:spAutoFit/>
          </a:bodyPr>
          <a:lstStyle/>
          <a:p>
            <a:pPr algn="l">
              <a:lnSpc>
                <a:spcPts val="2910"/>
              </a:lnSpc>
            </a:pPr>
            <a:r>
              <a:rPr lang="en-US" sz="2487" b="1" spc="174" dirty="0">
                <a:solidFill>
                  <a:srgbClr val="FCF4F9"/>
                </a:solidFill>
                <a:latin typeface="Barlow Bold"/>
                <a:ea typeface="Barlow Bold"/>
                <a:cs typeface="Barlow Bold"/>
                <a:sym typeface="Barlow Bold"/>
              </a:rPr>
              <a:t>AC Goldberg (he/him) is a neurodivergent, physically disabled, intersex/transgender professor at Northeastern University and contractor at Prismatic Speech Services. His mission is to cultivate affirming spaces for all people and to be the role model he needed as a younger professional. AC’s work centers around empathy, humanity and intersectional cultural responsiveness. His continuing education nonprofit, The CREDIT Institute, is dedicated to advancing equity in educational and healthcare settings. AC is considered a top international educator in gender-affirming voice, trauma-informed care and neurodiversity inclusive practices. As a founding member of the Trans Voice Initiative, he has dedicated countless hours to mentoring and educating younger TGNC SLPs. AC is the 2022 recipient of the American Speech Language Hearing Association’s (ASHA) Outstanding Service Award. If you’d like to get to know him, he's @</a:t>
            </a:r>
            <a:r>
              <a:rPr lang="en-US" sz="2487" b="1" spc="174" dirty="0" err="1">
                <a:solidFill>
                  <a:srgbClr val="FCF4F9"/>
                </a:solidFill>
                <a:latin typeface="Barlow Bold"/>
                <a:ea typeface="Barlow Bold"/>
                <a:cs typeface="Barlow Bold"/>
                <a:sym typeface="Barlow Bold"/>
              </a:rPr>
              <a:t>transplaining</a:t>
            </a:r>
            <a:r>
              <a:rPr lang="en-US" sz="2487" b="1" spc="174" dirty="0">
                <a:solidFill>
                  <a:srgbClr val="FCF4F9"/>
                </a:solidFill>
                <a:latin typeface="Barlow Bold"/>
                <a:ea typeface="Barlow Bold"/>
                <a:cs typeface="Barlow Bold"/>
                <a:sym typeface="Barlow Bold"/>
              </a:rPr>
              <a:t> Instagram.</a:t>
            </a:r>
          </a:p>
        </p:txBody>
      </p:sp>
      <p:sp>
        <p:nvSpPr>
          <p:cNvPr id="5" name="TextBox 5"/>
          <p:cNvSpPr txBox="1"/>
          <p:nvPr/>
        </p:nvSpPr>
        <p:spPr>
          <a:xfrm>
            <a:off x="339660" y="6972300"/>
            <a:ext cx="10891505" cy="3667671"/>
          </a:xfrm>
          <a:prstGeom prst="rect">
            <a:avLst/>
          </a:prstGeom>
        </p:spPr>
        <p:txBody>
          <a:bodyPr lIns="0" tIns="0" rIns="0" bIns="0" rtlCol="0" anchor="t">
            <a:spAutoFit/>
          </a:bodyPr>
          <a:lstStyle/>
          <a:p>
            <a:pPr algn="l">
              <a:lnSpc>
                <a:spcPts val="2214"/>
              </a:lnSpc>
            </a:pPr>
            <a:r>
              <a:rPr lang="en-US" sz="1893" b="1" spc="121" dirty="0">
                <a:solidFill>
                  <a:srgbClr val="FCF4F9"/>
                </a:solidFill>
                <a:latin typeface="Barlow Bold"/>
                <a:ea typeface="Barlow Bold"/>
                <a:cs typeface="Barlow Bold"/>
                <a:sym typeface="Barlow Bold"/>
              </a:rPr>
              <a:t>Financial Disclosures:</a:t>
            </a:r>
          </a:p>
          <a:p>
            <a:pPr algn="l">
              <a:lnSpc>
                <a:spcPts val="2214"/>
              </a:lnSpc>
            </a:pPr>
            <a:r>
              <a:rPr lang="en-US" sz="1893" spc="121" dirty="0">
                <a:solidFill>
                  <a:srgbClr val="FCF4F9"/>
                </a:solidFill>
                <a:latin typeface="Barlow"/>
                <a:ea typeface="Barlow"/>
                <a:cs typeface="Barlow"/>
                <a:sym typeface="Barlow"/>
              </a:rPr>
              <a:t>AC is an Assistant Clinical Professor at Northeastern University, the founder of The CREDIT Institute Inc and a contractor with Prismatic Speech Services. </a:t>
            </a:r>
          </a:p>
          <a:p>
            <a:pPr algn="l">
              <a:lnSpc>
                <a:spcPts val="2214"/>
              </a:lnSpc>
            </a:pPr>
            <a:endParaRPr lang="en-US" sz="1893" spc="121" dirty="0">
              <a:solidFill>
                <a:srgbClr val="FCF4F9"/>
              </a:solidFill>
              <a:latin typeface="Barlow"/>
              <a:ea typeface="Barlow"/>
              <a:cs typeface="Barlow"/>
              <a:sym typeface="Barlow"/>
            </a:endParaRPr>
          </a:p>
          <a:p>
            <a:pPr algn="l">
              <a:lnSpc>
                <a:spcPts val="2214"/>
              </a:lnSpc>
            </a:pPr>
            <a:r>
              <a:rPr lang="en-US" sz="1893" b="1" spc="121" dirty="0">
                <a:solidFill>
                  <a:srgbClr val="FCF4F9"/>
                </a:solidFill>
                <a:latin typeface="Barlow Bold"/>
                <a:ea typeface="Barlow Bold"/>
                <a:cs typeface="Barlow Bold"/>
                <a:sym typeface="Barlow Bold"/>
              </a:rPr>
              <a:t>Non-Financial Disclosures:</a:t>
            </a:r>
          </a:p>
          <a:p>
            <a:pPr>
              <a:lnSpc>
                <a:spcPts val="2214"/>
              </a:lnSpc>
            </a:pPr>
            <a:r>
              <a:rPr lang="en-US" sz="1893" spc="121" dirty="0">
                <a:solidFill>
                  <a:srgbClr val="FCF4F9"/>
                </a:solidFill>
                <a:latin typeface="Barlow"/>
                <a:ea typeface="Barlow"/>
                <a:cs typeface="Barlow"/>
                <a:sym typeface="Barlow"/>
              </a:rPr>
              <a:t>AC serves on the community advisory board overseeing research out of Boston University about the effects of exogenous testosterone therapy on communication in AFAB speakers. He’s a community partner with CHAT Life Changing Speech Therapy and Boothby Therapy Services AC is also on the editorial board of the Journal of Communication Disorders and Journal of Voice Disorders.</a:t>
            </a:r>
          </a:p>
          <a:p>
            <a:pPr algn="l">
              <a:lnSpc>
                <a:spcPts val="2214"/>
              </a:lnSpc>
            </a:pPr>
            <a:endParaRPr lang="en-US" sz="1893" spc="121" dirty="0">
              <a:solidFill>
                <a:srgbClr val="FCF4F9"/>
              </a:solidFill>
              <a:latin typeface="Barlow"/>
              <a:ea typeface="Barlow"/>
              <a:cs typeface="Barlow"/>
              <a:sym typeface="Barlow"/>
            </a:endParaRPr>
          </a:p>
          <a:p>
            <a:pPr algn="l">
              <a:lnSpc>
                <a:spcPts val="2214"/>
              </a:lnSpc>
            </a:pPr>
            <a:endParaRPr lang="en-US" sz="1893" spc="121" dirty="0">
              <a:solidFill>
                <a:srgbClr val="FCF4F9"/>
              </a:solidFill>
              <a:latin typeface="Barlow"/>
              <a:ea typeface="Barlow"/>
              <a:cs typeface="Barlow"/>
              <a:sym typeface="Barlow"/>
            </a:endParaRPr>
          </a:p>
          <a:p>
            <a:pPr algn="l">
              <a:lnSpc>
                <a:spcPts val="2214"/>
              </a:lnSpc>
            </a:pPr>
            <a:endParaRPr lang="en-US" sz="1893" spc="121" dirty="0">
              <a:solidFill>
                <a:srgbClr val="FCF4F9"/>
              </a:solidFill>
              <a:latin typeface="Barlow"/>
              <a:ea typeface="Barlow"/>
              <a:cs typeface="Barlow"/>
              <a:sym typeface="Barlow"/>
            </a:endParaRPr>
          </a:p>
        </p:txBody>
      </p:sp>
      <p:pic>
        <p:nvPicPr>
          <p:cNvPr id="6" name="Audio 5">
            <a:hlinkClick r:id="" action="ppaction://media"/>
            <a:extLst>
              <a:ext uri="{FF2B5EF4-FFF2-40B4-BE49-F238E27FC236}">
                <a16:creationId xmlns:a16="http://schemas.microsoft.com/office/drawing/2014/main" id="{A4343628-81FB-BF08-51A3-65574CC4D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573"/>
    </mc:Choice>
    <mc:Fallback xmlns="">
      <p:transition spd="slow" advTm="11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457200" y="2019300"/>
            <a:ext cx="15883367" cy="3360472"/>
          </a:xfrm>
          <a:prstGeom prst="rect">
            <a:avLst/>
          </a:prstGeom>
        </p:spPr>
        <p:txBody>
          <a:bodyPr lIns="0" tIns="0" rIns="0" bIns="0" rtlCol="0" anchor="t">
            <a:spAutoFit/>
          </a:bodyPr>
          <a:lstStyle/>
          <a:p>
            <a:pPr algn="l">
              <a:lnSpc>
                <a:spcPts val="8739"/>
              </a:lnSpc>
            </a:pPr>
            <a:r>
              <a:rPr lang="en-US" sz="7599" spc="607" dirty="0">
                <a:solidFill>
                  <a:srgbClr val="FFFFFF"/>
                </a:solidFill>
                <a:latin typeface="Poppins Bold"/>
                <a:ea typeface="Poppins Bold"/>
                <a:cs typeface="Poppins Bold"/>
                <a:sym typeface="Poppins Bold"/>
              </a:rPr>
              <a:t>HARM REDUCTION THROUGH GOAL WRITING AND TX PLANNING</a:t>
            </a:r>
          </a:p>
        </p:txBody>
      </p:sp>
      <p:sp>
        <p:nvSpPr>
          <p:cNvPr id="3" name="TextBox 3"/>
          <p:cNvSpPr txBox="1"/>
          <p:nvPr/>
        </p:nvSpPr>
        <p:spPr>
          <a:xfrm>
            <a:off x="685800" y="6051709"/>
            <a:ext cx="13617994" cy="2215991"/>
          </a:xfrm>
          <a:prstGeom prst="rect">
            <a:avLst/>
          </a:prstGeom>
        </p:spPr>
        <p:txBody>
          <a:bodyPr wrap="square" lIns="0" tIns="0" rIns="0" bIns="0" rtlCol="0" anchor="t">
            <a:spAutoFit/>
          </a:bodyPr>
          <a:lstStyle/>
          <a:p>
            <a:pPr>
              <a:lnSpc>
                <a:spcPct val="90000"/>
              </a:lnSpc>
              <a:spcAft>
                <a:spcPts val="600"/>
              </a:spcAft>
            </a:pPr>
            <a:r>
              <a:rPr lang="en-US" sz="4000" b="1" spc="607" dirty="0">
                <a:solidFill>
                  <a:schemeClr val="bg1"/>
                </a:solidFill>
                <a:latin typeface="Barlow" pitchFamily="2" charset="77"/>
                <a:sym typeface="Poppins Bold"/>
              </a:rPr>
              <a:t>Partnering with our patients, clients and students to create goals that affirm their personhood is harm reduction and trauma-mitigation.</a:t>
            </a:r>
          </a:p>
        </p:txBody>
      </p:sp>
      <p:sp>
        <p:nvSpPr>
          <p:cNvPr id="4" name="Freeform 4"/>
          <p:cNvSpPr/>
          <p:nvPr/>
        </p:nvSpPr>
        <p:spPr>
          <a:xfrm>
            <a:off x="14926520" y="221791"/>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B788C5A7-53CB-2AF1-D29A-3253725F2E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663909553"/>
      </p:ext>
    </p:extLst>
  </p:cSld>
  <p:clrMapOvr>
    <a:masterClrMapping/>
  </p:clrMapOvr>
  <mc:AlternateContent xmlns:mc="http://schemas.openxmlformats.org/markup-compatibility/2006" xmlns:p14="http://schemas.microsoft.com/office/powerpoint/2010/main">
    <mc:Choice Requires="p14">
      <p:transition spd="slow" p14:dur="2000" advTm="13845"/>
    </mc:Choice>
    <mc:Fallback xmlns="">
      <p:transition spd="slow" advTm="1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5" name="TextBox 5"/>
          <p:cNvSpPr txBox="1"/>
          <p:nvPr/>
        </p:nvSpPr>
        <p:spPr>
          <a:xfrm>
            <a:off x="1028700" y="187931"/>
            <a:ext cx="12856098" cy="1107996"/>
          </a:xfrm>
          <a:prstGeom prst="rect">
            <a:avLst/>
          </a:prstGeom>
        </p:spPr>
        <p:txBody>
          <a:bodyPr wrap="square" lIns="0" tIns="0" rIns="0" bIns="0" rtlCol="0" anchor="t">
            <a:spAutoFit/>
          </a:bodyPr>
          <a:lstStyle/>
          <a:p>
            <a:r>
              <a:rPr lang="en-US" sz="7200" b="1" dirty="0">
                <a:solidFill>
                  <a:schemeClr val="bg1"/>
                </a:solidFill>
                <a:latin typeface="Barlow" pitchFamily="2" charset="77"/>
              </a:rPr>
              <a:t>Co-Regulation and Therapy</a:t>
            </a:r>
          </a:p>
        </p:txBody>
      </p:sp>
      <p:pic>
        <p:nvPicPr>
          <p:cNvPr id="6" name="Picture 5" descr="A rainbow circle with a speech bubble&#10;&#10;Description automatically generated">
            <a:extLst>
              <a:ext uri="{FF2B5EF4-FFF2-40B4-BE49-F238E27FC236}">
                <a16:creationId xmlns:a16="http://schemas.microsoft.com/office/drawing/2014/main" id="{75BC70E2-FC18-8582-3E78-944DCA641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5561" y="70744"/>
            <a:ext cx="2642110" cy="2642110"/>
          </a:xfrm>
          <a:prstGeom prst="rect">
            <a:avLst/>
          </a:prstGeom>
        </p:spPr>
      </p:pic>
      <p:pic>
        <p:nvPicPr>
          <p:cNvPr id="3" name="Audio 2">
            <a:hlinkClick r:id="" action="ppaction://media"/>
            <a:extLst>
              <a:ext uri="{FF2B5EF4-FFF2-40B4-BE49-F238E27FC236}">
                <a16:creationId xmlns:a16="http://schemas.microsoft.com/office/drawing/2014/main" id="{2433CE12-305F-647E-9381-6F65FD44C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
        <p:nvSpPr>
          <p:cNvPr id="4" name="TextBox 3">
            <a:extLst>
              <a:ext uri="{FF2B5EF4-FFF2-40B4-BE49-F238E27FC236}">
                <a16:creationId xmlns:a16="http://schemas.microsoft.com/office/drawing/2014/main" id="{29112D4E-9C53-B557-EBC2-C0E0CA53FBF0}"/>
              </a:ext>
            </a:extLst>
          </p:cNvPr>
          <p:cNvSpPr txBox="1"/>
          <p:nvPr/>
        </p:nvSpPr>
        <p:spPr>
          <a:xfrm>
            <a:off x="426085" y="1819879"/>
            <a:ext cx="10591800" cy="8279190"/>
          </a:xfrm>
          <a:prstGeom prst="rect">
            <a:avLst/>
          </a:prstGeom>
          <a:noFill/>
        </p:spPr>
        <p:txBody>
          <a:bodyPr wrap="square">
            <a:spAutoFit/>
          </a:bodyPr>
          <a:lstStyle/>
          <a:p>
            <a:r>
              <a:rPr lang="en-US" sz="2800" b="1" dirty="0">
                <a:solidFill>
                  <a:schemeClr val="bg1"/>
                </a:solidFill>
                <a:latin typeface="Barlow" pitchFamily="2" charset="77"/>
              </a:rPr>
              <a:t>Understanding Neurodivergent Communication</a:t>
            </a:r>
            <a:endParaRPr lang="en-US" sz="2800" dirty="0">
              <a:solidFill>
                <a:schemeClr val="bg1"/>
              </a:solidFill>
              <a:latin typeface="Barlow" pitchFamily="2" charset="77"/>
            </a:endParaRPr>
          </a:p>
          <a:p>
            <a:pPr>
              <a:buFont typeface="Arial" panose="020B0604020202020204" pitchFamily="34" charset="0"/>
              <a:buChar char="•"/>
            </a:pPr>
            <a:r>
              <a:rPr lang="en-US" sz="2800" dirty="0">
                <a:solidFill>
                  <a:schemeClr val="bg1"/>
                </a:solidFill>
                <a:latin typeface="Barlow" pitchFamily="2" charset="77"/>
              </a:rPr>
              <a:t>Recognize diverse communication styles (verbal, nonverbal, AAC, prosody differences).</a:t>
            </a:r>
          </a:p>
          <a:p>
            <a:pPr>
              <a:buFont typeface="Arial" panose="020B0604020202020204" pitchFamily="34" charset="0"/>
              <a:buChar char="•"/>
            </a:pPr>
            <a:r>
              <a:rPr lang="en-US" sz="2800" dirty="0">
                <a:solidFill>
                  <a:schemeClr val="bg1"/>
                </a:solidFill>
                <a:latin typeface="Barlow" pitchFamily="2" charset="77"/>
              </a:rPr>
              <a:t>Avoid assuming deficits—focus on differences and strengths.</a:t>
            </a:r>
          </a:p>
          <a:p>
            <a:pPr>
              <a:buFont typeface="Arial" panose="020B0604020202020204" pitchFamily="34" charset="0"/>
              <a:buChar char="•"/>
            </a:pPr>
            <a:r>
              <a:rPr lang="en-US" sz="2800" dirty="0">
                <a:solidFill>
                  <a:schemeClr val="bg1"/>
                </a:solidFill>
                <a:latin typeface="Barlow" pitchFamily="2" charset="77"/>
              </a:rPr>
              <a:t>Be aware of sensory sensitivities that affect communication and engagement.</a:t>
            </a:r>
          </a:p>
          <a:p>
            <a:pPr>
              <a:buFont typeface="Arial" panose="020B0604020202020204" pitchFamily="34" charset="0"/>
              <a:buChar char="•"/>
            </a:pPr>
            <a:endParaRPr lang="en-US" sz="2800" dirty="0">
              <a:solidFill>
                <a:schemeClr val="bg1"/>
              </a:solidFill>
              <a:latin typeface="Barlow" pitchFamily="2" charset="77"/>
            </a:endParaRPr>
          </a:p>
          <a:p>
            <a:r>
              <a:rPr lang="en-US" sz="2800" b="1" dirty="0">
                <a:solidFill>
                  <a:schemeClr val="bg1"/>
                </a:solidFill>
                <a:latin typeface="Barlow" pitchFamily="2" charset="77"/>
              </a:rPr>
              <a:t>Trauma-Informed Principles in Therapy</a:t>
            </a:r>
            <a:endParaRPr lang="en-US" sz="2800" dirty="0">
              <a:solidFill>
                <a:schemeClr val="bg1"/>
              </a:solidFill>
              <a:latin typeface="Barlow" pitchFamily="2" charset="77"/>
            </a:endParaRPr>
          </a:p>
          <a:p>
            <a:pPr>
              <a:buFont typeface="Arial" panose="020B0604020202020204" pitchFamily="34" charset="0"/>
              <a:buChar char="•"/>
            </a:pPr>
            <a:r>
              <a:rPr lang="en-US" sz="2800" dirty="0">
                <a:solidFill>
                  <a:schemeClr val="bg1"/>
                </a:solidFill>
                <a:latin typeface="Barlow" pitchFamily="2" charset="77"/>
              </a:rPr>
              <a:t>Prioritize safety, predictability, and trust-building.</a:t>
            </a:r>
          </a:p>
          <a:p>
            <a:pPr>
              <a:buFont typeface="Arial" panose="020B0604020202020204" pitchFamily="34" charset="0"/>
              <a:buChar char="•"/>
            </a:pPr>
            <a:r>
              <a:rPr lang="en-US" sz="2800" dirty="0">
                <a:solidFill>
                  <a:schemeClr val="bg1"/>
                </a:solidFill>
                <a:latin typeface="Barlow" pitchFamily="2" charset="77"/>
              </a:rPr>
              <a:t>Understand that past trauma can influence communication behaviors.</a:t>
            </a:r>
          </a:p>
          <a:p>
            <a:pPr>
              <a:buFont typeface="Arial" panose="020B0604020202020204" pitchFamily="34" charset="0"/>
              <a:buChar char="•"/>
            </a:pPr>
            <a:r>
              <a:rPr lang="en-US" sz="2800" dirty="0">
                <a:solidFill>
                  <a:schemeClr val="bg1"/>
                </a:solidFill>
                <a:latin typeface="Barlow" pitchFamily="2" charset="77"/>
              </a:rPr>
              <a:t>Use a strengths-based, non-judgmental approach.</a:t>
            </a:r>
          </a:p>
          <a:p>
            <a:pPr>
              <a:buFont typeface="Arial" panose="020B0604020202020204" pitchFamily="34" charset="0"/>
              <a:buChar char="•"/>
            </a:pPr>
            <a:endParaRPr lang="en-US" sz="2800" dirty="0">
              <a:solidFill>
                <a:schemeClr val="bg1"/>
              </a:solidFill>
              <a:latin typeface="Barlow" pitchFamily="2" charset="77"/>
            </a:endParaRPr>
          </a:p>
          <a:p>
            <a:r>
              <a:rPr lang="en-US" sz="2800" b="1" dirty="0">
                <a:solidFill>
                  <a:schemeClr val="bg1"/>
                </a:solidFill>
                <a:latin typeface="Barlow" pitchFamily="2" charset="77"/>
              </a:rPr>
              <a:t>Affirming Clients’ Communication Preferences</a:t>
            </a:r>
            <a:endParaRPr lang="en-US" sz="2800" dirty="0">
              <a:solidFill>
                <a:schemeClr val="bg1"/>
              </a:solidFill>
              <a:latin typeface="Barlow" pitchFamily="2" charset="77"/>
            </a:endParaRPr>
          </a:p>
          <a:p>
            <a:pPr>
              <a:buFont typeface="Arial" panose="020B0604020202020204" pitchFamily="34" charset="0"/>
              <a:buChar char="•"/>
            </a:pPr>
            <a:r>
              <a:rPr lang="en-US" sz="2800" dirty="0">
                <a:solidFill>
                  <a:schemeClr val="bg1"/>
                </a:solidFill>
                <a:latin typeface="Barlow" pitchFamily="2" charset="77"/>
              </a:rPr>
              <a:t>Ask and respect preferred modes of communication.</a:t>
            </a:r>
          </a:p>
          <a:p>
            <a:pPr>
              <a:buFont typeface="Arial" panose="020B0604020202020204" pitchFamily="34" charset="0"/>
              <a:buChar char="•"/>
            </a:pPr>
            <a:r>
              <a:rPr lang="en-US" sz="2800" dirty="0">
                <a:solidFill>
                  <a:schemeClr val="bg1"/>
                </a:solidFill>
                <a:latin typeface="Barlow" pitchFamily="2" charset="77"/>
              </a:rPr>
              <a:t>Collaboratively select strategies and tools (e.g., visual supports, AAC devices).</a:t>
            </a:r>
          </a:p>
          <a:p>
            <a:pPr>
              <a:buFont typeface="Arial" panose="020B0604020202020204" pitchFamily="34" charset="0"/>
              <a:buChar char="•"/>
            </a:pPr>
            <a:r>
              <a:rPr lang="en-US" sz="2800" dirty="0">
                <a:solidFill>
                  <a:schemeClr val="bg1"/>
                </a:solidFill>
                <a:latin typeface="Barlow" pitchFamily="2" charset="77"/>
              </a:rPr>
              <a:t>Avoid imposing neurotypical norms—value authenticity and self-expression.</a:t>
            </a:r>
          </a:p>
        </p:txBody>
      </p:sp>
      <p:pic>
        <p:nvPicPr>
          <p:cNvPr id="7" name="Picture 6" descr="A diagram of a company&#10;&#10;Description automatically generated">
            <a:extLst>
              <a:ext uri="{FF2B5EF4-FFF2-40B4-BE49-F238E27FC236}">
                <a16:creationId xmlns:a16="http://schemas.microsoft.com/office/drawing/2014/main" id="{F7914E37-6A0F-2A83-46C4-E12FE3163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7965" y="2765996"/>
            <a:ext cx="7059706" cy="7059706"/>
          </a:xfrm>
          <a:prstGeom prst="rect">
            <a:avLst/>
          </a:prstGeom>
        </p:spPr>
      </p:pic>
    </p:spTree>
    <p:extLst>
      <p:ext uri="{BB962C8B-B14F-4D97-AF65-F5344CB8AC3E}">
        <p14:creationId xmlns:p14="http://schemas.microsoft.com/office/powerpoint/2010/main" val="1395083703"/>
      </p:ext>
    </p:extLst>
  </p:cSld>
  <p:clrMapOvr>
    <a:masterClrMapping/>
  </p:clrMapOvr>
  <mc:AlternateContent xmlns:mc="http://schemas.openxmlformats.org/markup-compatibility/2006" xmlns:p14="http://schemas.microsoft.com/office/powerpoint/2010/main">
    <mc:Choice Requires="p14">
      <p:transition spd="slow" p14:dur="2000" advTm="330944"/>
    </mc:Choice>
    <mc:Fallback xmlns="">
      <p:transition spd="slow" advTm="33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5" name="TextBox 5"/>
          <p:cNvSpPr txBox="1"/>
          <p:nvPr/>
        </p:nvSpPr>
        <p:spPr>
          <a:xfrm>
            <a:off x="337708" y="190500"/>
            <a:ext cx="12856098" cy="1107996"/>
          </a:xfrm>
          <a:prstGeom prst="rect">
            <a:avLst/>
          </a:prstGeom>
        </p:spPr>
        <p:txBody>
          <a:bodyPr wrap="square" lIns="0" tIns="0" rIns="0" bIns="0" rtlCol="0" anchor="t">
            <a:spAutoFit/>
          </a:bodyPr>
          <a:lstStyle/>
          <a:p>
            <a:r>
              <a:rPr lang="en-US" sz="7200" b="1" dirty="0">
                <a:solidFill>
                  <a:schemeClr val="bg1"/>
                </a:solidFill>
                <a:latin typeface="Barlow" pitchFamily="2" charset="77"/>
              </a:rPr>
              <a:t>Co-Regulation and Therapy</a:t>
            </a:r>
          </a:p>
        </p:txBody>
      </p:sp>
      <p:pic>
        <p:nvPicPr>
          <p:cNvPr id="6" name="Picture 5" descr="A rainbow circle with a speech bubble&#10;&#10;Description automatically generated">
            <a:extLst>
              <a:ext uri="{FF2B5EF4-FFF2-40B4-BE49-F238E27FC236}">
                <a16:creationId xmlns:a16="http://schemas.microsoft.com/office/drawing/2014/main" id="{75BC70E2-FC18-8582-3E78-944DCA641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9848" y="52133"/>
            <a:ext cx="2939453" cy="2939453"/>
          </a:xfrm>
          <a:prstGeom prst="rect">
            <a:avLst/>
          </a:prstGeom>
        </p:spPr>
      </p:pic>
      <p:pic>
        <p:nvPicPr>
          <p:cNvPr id="3" name="Audio 2">
            <a:hlinkClick r:id="" action="ppaction://media"/>
            <a:extLst>
              <a:ext uri="{FF2B5EF4-FFF2-40B4-BE49-F238E27FC236}">
                <a16:creationId xmlns:a16="http://schemas.microsoft.com/office/drawing/2014/main" id="{2433CE12-305F-647E-9381-6F65FD44C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
        <p:nvSpPr>
          <p:cNvPr id="4" name="TextBox 3">
            <a:extLst>
              <a:ext uri="{FF2B5EF4-FFF2-40B4-BE49-F238E27FC236}">
                <a16:creationId xmlns:a16="http://schemas.microsoft.com/office/drawing/2014/main" id="{29112D4E-9C53-B557-EBC2-C0E0CA53FBF0}"/>
              </a:ext>
            </a:extLst>
          </p:cNvPr>
          <p:cNvSpPr txBox="1"/>
          <p:nvPr/>
        </p:nvSpPr>
        <p:spPr>
          <a:xfrm>
            <a:off x="381000" y="1521859"/>
            <a:ext cx="11049000" cy="8279190"/>
          </a:xfrm>
          <a:prstGeom prst="rect">
            <a:avLst/>
          </a:prstGeom>
          <a:noFill/>
        </p:spPr>
        <p:txBody>
          <a:bodyPr wrap="square">
            <a:spAutoFit/>
          </a:bodyPr>
          <a:lstStyle/>
          <a:p>
            <a:r>
              <a:rPr lang="en-US" sz="2800" b="1" dirty="0">
                <a:solidFill>
                  <a:schemeClr val="bg1"/>
                </a:solidFill>
                <a:latin typeface="Barlow" pitchFamily="2" charset="77"/>
              </a:rPr>
              <a:t>Co-Regulation Strategies</a:t>
            </a:r>
            <a:endParaRPr lang="en-US" sz="2800" dirty="0">
              <a:solidFill>
                <a:schemeClr val="bg1"/>
              </a:solidFill>
              <a:latin typeface="Barlow" pitchFamily="2" charset="77"/>
            </a:endParaRPr>
          </a:p>
          <a:p>
            <a:pPr>
              <a:buFont typeface="Arial" panose="020B0604020202020204" pitchFamily="34" charset="0"/>
              <a:buChar char="•"/>
            </a:pPr>
            <a:r>
              <a:rPr lang="en-US" sz="2800" dirty="0">
                <a:solidFill>
                  <a:schemeClr val="bg1"/>
                </a:solidFill>
                <a:latin typeface="Barlow" pitchFamily="2" charset="77"/>
              </a:rPr>
              <a:t>Recognize signs of dysregulation and respond supportively.</a:t>
            </a:r>
          </a:p>
          <a:p>
            <a:pPr>
              <a:buFont typeface="Arial" panose="020B0604020202020204" pitchFamily="34" charset="0"/>
              <a:buChar char="•"/>
            </a:pPr>
            <a:r>
              <a:rPr lang="en-US" sz="2800" dirty="0">
                <a:solidFill>
                  <a:schemeClr val="bg1"/>
                </a:solidFill>
                <a:latin typeface="Barlow" pitchFamily="2" charset="77"/>
              </a:rPr>
              <a:t>Model calm, intentional pacing and tone in speech and actions.</a:t>
            </a:r>
          </a:p>
          <a:p>
            <a:pPr>
              <a:buFont typeface="Arial" panose="020B0604020202020204" pitchFamily="34" charset="0"/>
              <a:buChar char="•"/>
            </a:pPr>
            <a:r>
              <a:rPr lang="en-US" sz="2800" dirty="0">
                <a:solidFill>
                  <a:schemeClr val="bg1"/>
                </a:solidFill>
                <a:latin typeface="Barlow" pitchFamily="2" charset="77"/>
              </a:rPr>
              <a:t>Use sensory supports, grounding techniques, and flexible session structures.</a:t>
            </a:r>
          </a:p>
          <a:p>
            <a:pPr>
              <a:buFont typeface="Arial" panose="020B0604020202020204" pitchFamily="34" charset="0"/>
              <a:buChar char="•"/>
            </a:pPr>
            <a:endParaRPr lang="en-US" sz="2800" dirty="0">
              <a:solidFill>
                <a:schemeClr val="bg1"/>
              </a:solidFill>
              <a:latin typeface="Barlow" pitchFamily="2" charset="77"/>
            </a:endParaRPr>
          </a:p>
          <a:p>
            <a:r>
              <a:rPr lang="en-US" sz="2800" b="1" dirty="0">
                <a:solidFill>
                  <a:schemeClr val="bg1"/>
                </a:solidFill>
                <a:latin typeface="Barlow" pitchFamily="2" charset="77"/>
              </a:rPr>
              <a:t>Personalizing Therapy Approaches</a:t>
            </a:r>
            <a:endParaRPr lang="en-US" sz="2800" dirty="0">
              <a:solidFill>
                <a:schemeClr val="bg1"/>
              </a:solidFill>
              <a:latin typeface="Barlow" pitchFamily="2" charset="77"/>
            </a:endParaRPr>
          </a:p>
          <a:p>
            <a:pPr>
              <a:buFont typeface="Arial" panose="020B0604020202020204" pitchFamily="34" charset="0"/>
              <a:buChar char="•"/>
            </a:pPr>
            <a:r>
              <a:rPr lang="en-US" sz="2800" dirty="0">
                <a:solidFill>
                  <a:schemeClr val="bg1"/>
                </a:solidFill>
                <a:latin typeface="Barlow" pitchFamily="2" charset="77"/>
              </a:rPr>
              <a:t>Collaboratively set goals with the client’s priorities in mind.</a:t>
            </a:r>
          </a:p>
          <a:p>
            <a:pPr>
              <a:buFont typeface="Arial" panose="020B0604020202020204" pitchFamily="34" charset="0"/>
              <a:buChar char="•"/>
            </a:pPr>
            <a:r>
              <a:rPr lang="en-US" sz="2800" dirty="0">
                <a:solidFill>
                  <a:schemeClr val="bg1"/>
                </a:solidFill>
                <a:latin typeface="Barlow" pitchFamily="2" charset="77"/>
              </a:rPr>
              <a:t>Integrate interests and strengths to increase motivation and engagement.</a:t>
            </a:r>
          </a:p>
          <a:p>
            <a:pPr>
              <a:buFont typeface="Arial" panose="020B0604020202020204" pitchFamily="34" charset="0"/>
              <a:buChar char="•"/>
            </a:pPr>
            <a:r>
              <a:rPr lang="en-US" sz="2800" dirty="0">
                <a:solidFill>
                  <a:schemeClr val="bg1"/>
                </a:solidFill>
                <a:latin typeface="Barlow" pitchFamily="2" charset="77"/>
              </a:rPr>
              <a:t>Continuously adapt strategies based on client feedback and responses.</a:t>
            </a:r>
          </a:p>
          <a:p>
            <a:pPr>
              <a:buFont typeface="Arial" panose="020B0604020202020204" pitchFamily="34" charset="0"/>
              <a:buChar char="•"/>
            </a:pPr>
            <a:endParaRPr lang="en-US" sz="2800" dirty="0">
              <a:solidFill>
                <a:schemeClr val="bg1"/>
              </a:solidFill>
              <a:latin typeface="Barlow" pitchFamily="2" charset="77"/>
            </a:endParaRPr>
          </a:p>
          <a:p>
            <a:r>
              <a:rPr lang="en-US" sz="2800" b="1" dirty="0">
                <a:solidFill>
                  <a:schemeClr val="bg1"/>
                </a:solidFill>
                <a:latin typeface="Barlow" pitchFamily="2" charset="77"/>
              </a:rPr>
              <a:t>Key Takeaways</a:t>
            </a:r>
            <a:endParaRPr lang="en-US" sz="2800" dirty="0">
              <a:solidFill>
                <a:schemeClr val="bg1"/>
              </a:solidFill>
              <a:latin typeface="Barlow" pitchFamily="2" charset="77"/>
            </a:endParaRPr>
          </a:p>
          <a:p>
            <a:pPr>
              <a:buFont typeface="Arial" panose="020B0604020202020204" pitchFamily="34" charset="0"/>
              <a:buChar char="•"/>
            </a:pPr>
            <a:r>
              <a:rPr lang="en-US" sz="2800" dirty="0">
                <a:solidFill>
                  <a:schemeClr val="bg1"/>
                </a:solidFill>
                <a:latin typeface="Barlow" pitchFamily="2" charset="77"/>
              </a:rPr>
              <a:t>Affirmation + personalization = empowerment.</a:t>
            </a:r>
          </a:p>
          <a:p>
            <a:pPr>
              <a:buFont typeface="Arial" panose="020B0604020202020204" pitchFamily="34" charset="0"/>
              <a:buChar char="•"/>
            </a:pPr>
            <a:r>
              <a:rPr lang="en-US" sz="2800" dirty="0">
                <a:solidFill>
                  <a:schemeClr val="bg1"/>
                </a:solidFill>
                <a:latin typeface="Barlow" pitchFamily="2" charset="77"/>
              </a:rPr>
              <a:t>Trauma-informed practice requires flexibility, empathy, and co-regulation.</a:t>
            </a:r>
          </a:p>
          <a:p>
            <a:pPr>
              <a:buFont typeface="Arial" panose="020B0604020202020204" pitchFamily="34" charset="0"/>
              <a:buChar char="•"/>
            </a:pPr>
            <a:r>
              <a:rPr lang="en-US" sz="2800" dirty="0">
                <a:solidFill>
                  <a:schemeClr val="bg1"/>
                </a:solidFill>
                <a:latin typeface="Barlow" pitchFamily="2" charset="77"/>
              </a:rPr>
              <a:t>Neurodivergent clients thrive when communication is respected and supported.</a:t>
            </a:r>
          </a:p>
        </p:txBody>
      </p:sp>
      <p:pic>
        <p:nvPicPr>
          <p:cNvPr id="7" name="Picture 6" descr="A poster with text and images of people&#10;&#10;Description automatically generated">
            <a:extLst>
              <a:ext uri="{FF2B5EF4-FFF2-40B4-BE49-F238E27FC236}">
                <a16:creationId xmlns:a16="http://schemas.microsoft.com/office/drawing/2014/main" id="{DC2778FF-D80E-54C1-CED2-BBAB8DAA41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9582" y="3162300"/>
            <a:ext cx="6149618" cy="6477000"/>
          </a:xfrm>
          <a:prstGeom prst="rect">
            <a:avLst/>
          </a:prstGeom>
        </p:spPr>
      </p:pic>
    </p:spTree>
    <p:extLst>
      <p:ext uri="{BB962C8B-B14F-4D97-AF65-F5344CB8AC3E}">
        <p14:creationId xmlns:p14="http://schemas.microsoft.com/office/powerpoint/2010/main" val="133509219"/>
      </p:ext>
    </p:extLst>
  </p:cSld>
  <p:clrMapOvr>
    <a:masterClrMapping/>
  </p:clrMapOvr>
  <mc:AlternateContent xmlns:mc="http://schemas.openxmlformats.org/markup-compatibility/2006" xmlns:p14="http://schemas.microsoft.com/office/powerpoint/2010/main">
    <mc:Choice Requires="p14">
      <p:transition spd="slow" p14:dur="2000" advTm="330944"/>
    </mc:Choice>
    <mc:Fallback xmlns="">
      <p:transition spd="slow" advTm="33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7654372" cy="7037824"/>
          </a:xfrm>
          <a:prstGeom prst="rect">
            <a:avLst/>
          </a:prstGeom>
        </p:spPr>
        <p:txBody>
          <a:bodyPr wrap="square" lIns="0" tIns="0" rIns="0" bIns="0" rtlCol="0" anchor="t">
            <a:spAutoFit/>
          </a:bodyPr>
          <a:lstStyle/>
          <a:p>
            <a:r>
              <a:rPr lang="en-US" sz="3600" b="1" dirty="0">
                <a:solidFill>
                  <a:schemeClr val="bg1"/>
                </a:solidFill>
                <a:latin typeface="Barlow" pitchFamily="2" charset="77"/>
              </a:rPr>
              <a:t>Meta-Therapy: A Framework for Enhancing Health Literacy</a:t>
            </a:r>
          </a:p>
          <a:p>
            <a:endParaRPr lang="en-US" sz="3600" b="1"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Definition</a:t>
            </a:r>
            <a:r>
              <a:rPr lang="en-US" sz="3600" dirty="0">
                <a:solidFill>
                  <a:schemeClr val="bg1"/>
                </a:solidFill>
                <a:latin typeface="Barlow" pitchFamily="2" charset="77"/>
              </a:rPr>
              <a:t>: Meta-Therapy involves clinician-client dialogues that establish a conceptual framework for therapy, aiming to modify cognitions, knowledge, beliefs, and attitudes.</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Application</a:t>
            </a:r>
            <a:r>
              <a:rPr lang="en-US" sz="3600" dirty="0">
                <a:solidFill>
                  <a:schemeClr val="bg1"/>
                </a:solidFill>
                <a:latin typeface="Barlow" pitchFamily="2" charset="77"/>
              </a:rPr>
              <a:t>: Incorporating Meta-Therapy into health literacy initiatives can help clients understand and engage with health information more effectively.</a:t>
            </a:r>
          </a:p>
          <a:p>
            <a:pPr>
              <a:buFont typeface="Arial" panose="020B0604020202020204" pitchFamily="34" charset="0"/>
              <a:buChar char="•"/>
            </a:pPr>
            <a:endParaRPr lang="en-US" sz="3600" dirty="0">
              <a:latin typeface="Barlow" pitchFamily="2" charset="77"/>
            </a:endParaRPr>
          </a:p>
          <a:p>
            <a:pPr>
              <a:buFont typeface="Arial" panose="020B0604020202020204" pitchFamily="34" charset="0"/>
              <a:buChar char="•"/>
            </a:pPr>
            <a:endParaRPr lang="en-US" sz="3600" dirty="0">
              <a:latin typeface="Barlow" pitchFamily="2" charset="77"/>
            </a:endParaRPr>
          </a:p>
          <a:p>
            <a:pPr>
              <a:buFont typeface="Arial" panose="020B0604020202020204" pitchFamily="34" charset="0"/>
              <a:buChar char="•"/>
            </a:pPr>
            <a:endParaRPr lang="en-US" sz="3600" dirty="0">
              <a:latin typeface="Barlow" pitchFamily="2" charset="77"/>
            </a:endParaRPr>
          </a:p>
          <a:p>
            <a:pPr>
              <a:buFont typeface="Arial" panose="020B0604020202020204" pitchFamily="34" charset="0"/>
              <a:buChar char="•"/>
            </a:pPr>
            <a:r>
              <a:rPr lang="en-US" b="1" dirty="0">
                <a:solidFill>
                  <a:schemeClr val="bg1"/>
                </a:solidFill>
                <a:latin typeface="Barlow" pitchFamily="2" charset="77"/>
              </a:rPr>
              <a:t>Reference</a:t>
            </a:r>
            <a:r>
              <a:rPr lang="en-US" dirty="0">
                <a:solidFill>
                  <a:schemeClr val="bg1"/>
                </a:solidFill>
                <a:latin typeface="Barlow" pitchFamily="2" charset="77"/>
              </a:rPr>
              <a:t>: </a:t>
            </a:r>
            <a:r>
              <a:rPr lang="en-US" dirty="0" err="1">
                <a:solidFill>
                  <a:schemeClr val="bg1"/>
                </a:solidFill>
                <a:latin typeface="Barlow" pitchFamily="2" charset="77"/>
              </a:rPr>
              <a:t>Helou</a:t>
            </a:r>
            <a:r>
              <a:rPr lang="en-US" dirty="0">
                <a:solidFill>
                  <a:schemeClr val="bg1"/>
                </a:solidFill>
                <a:latin typeface="Barlow" pitchFamily="2" charset="77"/>
              </a:rPr>
              <a:t>, L. B. (2021). Mapping Meta-Therapy in Voice Interventions onto the Rehabilitation Treatment Specification System. </a:t>
            </a:r>
            <a:r>
              <a:rPr lang="en-US" i="1" dirty="0">
                <a:solidFill>
                  <a:schemeClr val="bg1"/>
                </a:solidFill>
                <a:latin typeface="Barlow" pitchFamily="2" charset="77"/>
              </a:rPr>
              <a:t>Perspectives of the ASHA Special Interest Groups</a:t>
            </a:r>
            <a:r>
              <a:rPr lang="en-US" dirty="0">
                <a:solidFill>
                  <a:schemeClr val="bg1"/>
                </a:solidFill>
                <a:latin typeface="Barlow" pitchFamily="2" charset="77"/>
              </a:rPr>
              <a:t>, 6(1), 1–12. https://</a:t>
            </a:r>
            <a:r>
              <a:rPr lang="en-US" dirty="0" err="1">
                <a:solidFill>
                  <a:schemeClr val="bg1"/>
                </a:solidFill>
                <a:latin typeface="Barlow" pitchFamily="2" charset="77"/>
              </a:rPr>
              <a:t>doi.org</a:t>
            </a:r>
            <a:r>
              <a:rPr lang="en-US" dirty="0">
                <a:solidFill>
                  <a:schemeClr val="bg1"/>
                </a:solidFill>
                <a:latin typeface="Barlow" pitchFamily="2" charset="77"/>
              </a:rPr>
              <a:t>/10.1044/2020_PERSP-20-00072</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6220104"/>
            <a:ext cx="1846385" cy="184638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851104098"/>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598458"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788999"/>
            <a:ext cx="16689172" cy="7345601"/>
          </a:xfrm>
          <a:prstGeom prst="rect">
            <a:avLst/>
          </a:prstGeom>
        </p:spPr>
        <p:txBody>
          <a:bodyPr wrap="square" lIns="0" tIns="0" rIns="0" bIns="0" rtlCol="0" anchor="t">
            <a:spAutoFit/>
          </a:bodyPr>
          <a:lstStyle/>
          <a:p>
            <a:r>
              <a:rPr lang="en-US" sz="3200" b="1" dirty="0">
                <a:solidFill>
                  <a:schemeClr val="bg1"/>
                </a:solidFill>
                <a:latin typeface="Barlow" pitchFamily="2" charset="77"/>
              </a:rPr>
              <a:t>Meta-Therapy: Definition and Breakdown</a:t>
            </a:r>
          </a:p>
          <a:p>
            <a:r>
              <a:rPr lang="en-US" sz="3200" b="1" dirty="0">
                <a:solidFill>
                  <a:schemeClr val="bg1"/>
                </a:solidFill>
                <a:latin typeface="Barlow" pitchFamily="2" charset="77"/>
              </a:rPr>
              <a:t>Definition:</a:t>
            </a:r>
            <a:br>
              <a:rPr lang="en-US" sz="3200" dirty="0">
                <a:solidFill>
                  <a:schemeClr val="bg1"/>
                </a:solidFill>
                <a:latin typeface="Barlow" pitchFamily="2" charset="77"/>
              </a:rPr>
            </a:br>
            <a:r>
              <a:rPr lang="en-US" sz="3200" dirty="0">
                <a:solidFill>
                  <a:schemeClr val="bg1"/>
                </a:solidFill>
                <a:latin typeface="Barlow" pitchFamily="2" charset="77"/>
              </a:rPr>
              <a:t>Meta-Therapy is a </a:t>
            </a:r>
            <a:r>
              <a:rPr lang="en-US" sz="3200" b="1" dirty="0">
                <a:solidFill>
                  <a:schemeClr val="bg1"/>
                </a:solidFill>
                <a:latin typeface="Barlow" pitchFamily="2" charset="77"/>
              </a:rPr>
              <a:t>conscious, explicit conversation about the therapy process itself</a:t>
            </a:r>
            <a:r>
              <a:rPr lang="en-US" sz="3200" dirty="0">
                <a:solidFill>
                  <a:schemeClr val="bg1"/>
                </a:solidFill>
                <a:latin typeface="Barlow" pitchFamily="2" charset="77"/>
              </a:rPr>
              <a:t>. It focuses on shaping the client’s </a:t>
            </a:r>
            <a:r>
              <a:rPr lang="en-US" sz="3200" b="1" dirty="0">
                <a:solidFill>
                  <a:schemeClr val="bg1"/>
                </a:solidFill>
                <a:latin typeface="Barlow" pitchFamily="2" charset="77"/>
              </a:rPr>
              <a:t>understanding, beliefs, expectations, and attitudes</a:t>
            </a:r>
            <a:r>
              <a:rPr lang="en-US" sz="3200" dirty="0">
                <a:solidFill>
                  <a:schemeClr val="bg1"/>
                </a:solidFill>
                <a:latin typeface="Barlow" pitchFamily="2" charset="77"/>
              </a:rPr>
              <a:t> about therapy, rather than directly producing behavioral or physiological changes. In essence, it’s “therapy about therapy.”</a:t>
            </a:r>
          </a:p>
          <a:p>
            <a:endParaRPr lang="en-US" sz="3200" dirty="0">
              <a:solidFill>
                <a:schemeClr val="bg1"/>
              </a:solidFill>
              <a:latin typeface="Barlow" pitchFamily="2" charset="77"/>
            </a:endParaRPr>
          </a:p>
          <a:p>
            <a:r>
              <a:rPr lang="en-US" sz="3200" b="1" dirty="0">
                <a:solidFill>
                  <a:schemeClr val="bg1"/>
                </a:solidFill>
                <a:latin typeface="Barlow" pitchFamily="2" charset="77"/>
              </a:rPr>
              <a:t>Origin:</a:t>
            </a:r>
            <a:r>
              <a:rPr lang="en-US" sz="3200" dirty="0">
                <a:solidFill>
                  <a:schemeClr val="bg1"/>
                </a:solidFill>
                <a:latin typeface="Barlow" pitchFamily="2" charset="77"/>
              </a:rPr>
              <a:t> Originally conceptualized in the context of </a:t>
            </a:r>
            <a:r>
              <a:rPr lang="en-US" sz="3200" b="1" dirty="0">
                <a:solidFill>
                  <a:schemeClr val="bg1"/>
                </a:solidFill>
                <a:latin typeface="Barlow" pitchFamily="2" charset="77"/>
              </a:rPr>
              <a:t>voice therapy</a:t>
            </a:r>
            <a:r>
              <a:rPr lang="en-US" sz="3200" dirty="0">
                <a:solidFill>
                  <a:schemeClr val="bg1"/>
                </a:solidFill>
                <a:latin typeface="Barlow" pitchFamily="2" charset="77"/>
              </a:rPr>
              <a:t> by Leah </a:t>
            </a:r>
            <a:r>
              <a:rPr lang="en-US" sz="3200" dirty="0" err="1">
                <a:solidFill>
                  <a:schemeClr val="bg1"/>
                </a:solidFill>
                <a:latin typeface="Barlow" pitchFamily="2" charset="77"/>
              </a:rPr>
              <a:t>Helou</a:t>
            </a:r>
            <a:r>
              <a:rPr lang="en-US" sz="3200" dirty="0">
                <a:solidFill>
                  <a:schemeClr val="bg1"/>
                </a:solidFill>
                <a:latin typeface="Barlow" pitchFamily="2" charset="77"/>
              </a:rPr>
              <a:t>, Meta-Therapy frames the purpose and process of intervention to empower clients and enhance adherence and outcomes.</a:t>
            </a:r>
          </a:p>
          <a:p>
            <a:pPr>
              <a:buFont typeface="Arial" panose="020B0604020202020204" pitchFamily="34" charset="0"/>
              <a:buChar char="•"/>
            </a:pPr>
            <a:endParaRPr lang="en-US" sz="3200" dirty="0">
              <a:solidFill>
                <a:schemeClr val="bg1"/>
              </a:solidFill>
              <a:latin typeface="Barlow" pitchFamily="2" charset="77"/>
            </a:endParaRPr>
          </a:p>
          <a:p>
            <a:r>
              <a:rPr lang="en-US" sz="3200" b="1" dirty="0">
                <a:solidFill>
                  <a:schemeClr val="bg1"/>
                </a:solidFill>
                <a:latin typeface="Barlow" pitchFamily="2" charset="77"/>
              </a:rPr>
              <a:t>Core Idea:</a:t>
            </a:r>
            <a:r>
              <a:rPr lang="en-US" sz="3200" dirty="0">
                <a:solidFill>
                  <a:schemeClr val="bg1"/>
                </a:solidFill>
                <a:latin typeface="Barlow" pitchFamily="2" charset="77"/>
              </a:rPr>
              <a:t> Therapy is not only about </a:t>
            </a:r>
            <a:r>
              <a:rPr lang="en-US" sz="3200" i="1" dirty="0">
                <a:solidFill>
                  <a:schemeClr val="bg1"/>
                </a:solidFill>
                <a:latin typeface="Barlow" pitchFamily="2" charset="77"/>
              </a:rPr>
              <a:t>doing exercises or practicing skills</a:t>
            </a:r>
            <a:r>
              <a:rPr lang="en-US" sz="3200" dirty="0">
                <a:solidFill>
                  <a:schemeClr val="bg1"/>
                </a:solidFill>
                <a:latin typeface="Barlow" pitchFamily="2" charset="77"/>
              </a:rPr>
              <a:t> but also about </a:t>
            </a:r>
            <a:r>
              <a:rPr lang="en-US" sz="3200" i="1" dirty="0">
                <a:solidFill>
                  <a:schemeClr val="bg1"/>
                </a:solidFill>
                <a:latin typeface="Barlow" pitchFamily="2" charset="77"/>
              </a:rPr>
              <a:t>understanding why, how, and what effects these exercises are intended to produce</a:t>
            </a:r>
            <a:r>
              <a:rPr lang="en-US" sz="3200" dirty="0">
                <a:solidFill>
                  <a:schemeClr val="bg1"/>
                </a:solidFill>
                <a:latin typeface="Barlow" pitchFamily="2" charset="77"/>
              </a:rPr>
              <a:t>.</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6264" y="1064394"/>
            <a:ext cx="1846385" cy="184638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709647320"/>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457200" y="2588586"/>
            <a:ext cx="16689172" cy="8145820"/>
          </a:xfrm>
          <a:prstGeom prst="rect">
            <a:avLst/>
          </a:prstGeom>
        </p:spPr>
        <p:txBody>
          <a:bodyPr wrap="square" lIns="0" tIns="0" rIns="0" bIns="0" rtlCol="0" anchor="t">
            <a:spAutoFit/>
          </a:bodyPr>
          <a:lstStyle/>
          <a:p>
            <a:r>
              <a:rPr lang="en-US" b="1" dirty="0">
                <a:solidFill>
                  <a:schemeClr val="bg1"/>
                </a:solidFill>
                <a:latin typeface="Barlow" pitchFamily="2" charset="77"/>
              </a:rPr>
              <a:t>Key Components of Meta-Therapy</a:t>
            </a:r>
          </a:p>
          <a:p>
            <a:pPr>
              <a:buFont typeface="+mj-lt"/>
              <a:buAutoNum type="arabicPeriod"/>
            </a:pPr>
            <a:r>
              <a:rPr lang="en-US" b="1" dirty="0">
                <a:solidFill>
                  <a:schemeClr val="bg1"/>
                </a:solidFill>
                <a:latin typeface="Barlow" pitchFamily="2" charset="77"/>
              </a:rPr>
              <a:t>Education &amp; Conceptual Framing</a:t>
            </a:r>
            <a:endParaRPr lang="en-US" dirty="0">
              <a:solidFill>
                <a:schemeClr val="bg1"/>
              </a:solidFill>
              <a:latin typeface="Barlow" pitchFamily="2" charset="77"/>
            </a:endParaRPr>
          </a:p>
          <a:p>
            <a:pPr marL="742950" lvl="1" indent="-285750">
              <a:buFont typeface="+mj-lt"/>
              <a:buAutoNum type="arabicPeriod"/>
            </a:pPr>
            <a:r>
              <a:rPr lang="en-US" dirty="0">
                <a:solidFill>
                  <a:schemeClr val="bg1"/>
                </a:solidFill>
                <a:latin typeface="Barlow" pitchFamily="2" charset="77"/>
              </a:rPr>
              <a:t>Explaining the </a:t>
            </a:r>
            <a:r>
              <a:rPr lang="en-US" i="1" dirty="0">
                <a:solidFill>
                  <a:schemeClr val="bg1"/>
                </a:solidFill>
                <a:latin typeface="Barlow" pitchFamily="2" charset="77"/>
              </a:rPr>
              <a:t>why</a:t>
            </a:r>
            <a:r>
              <a:rPr lang="en-US" dirty="0">
                <a:solidFill>
                  <a:schemeClr val="bg1"/>
                </a:solidFill>
                <a:latin typeface="Barlow" pitchFamily="2" charset="77"/>
              </a:rPr>
              <a:t> behind each therapy task or exercise.</a:t>
            </a:r>
          </a:p>
          <a:p>
            <a:pPr marL="742950" lvl="1" indent="-285750">
              <a:buFont typeface="+mj-lt"/>
              <a:buAutoNum type="arabicPeriod"/>
            </a:pPr>
            <a:r>
              <a:rPr lang="en-US" dirty="0">
                <a:solidFill>
                  <a:schemeClr val="bg1"/>
                </a:solidFill>
                <a:latin typeface="Barlow" pitchFamily="2" charset="77"/>
              </a:rPr>
              <a:t>Helps clients connect therapy tasks to meaningful outcomes.</a:t>
            </a:r>
          </a:p>
          <a:p>
            <a:pPr marL="742950" lvl="1" indent="-285750">
              <a:buFont typeface="+mj-lt"/>
              <a:buAutoNum type="arabicPeriod"/>
            </a:pPr>
            <a:r>
              <a:rPr lang="en-US" dirty="0">
                <a:solidFill>
                  <a:schemeClr val="bg1"/>
                </a:solidFill>
                <a:latin typeface="Barlow" pitchFamily="2" charset="77"/>
              </a:rPr>
              <a:t>Example: “This breath support exercise strengthens your vocal control so your speech can carry without fatigue. Think of it like training your core for better posture—it supports everything else you do.”</a:t>
            </a:r>
          </a:p>
          <a:p>
            <a:pPr marL="742950" lvl="1" indent="-285750">
              <a:buFont typeface="+mj-lt"/>
              <a:buAutoNum type="arabicPeriod"/>
            </a:pPr>
            <a:endParaRPr lang="en-US" dirty="0">
              <a:solidFill>
                <a:schemeClr val="bg1"/>
              </a:solidFill>
              <a:latin typeface="Barlow" pitchFamily="2" charset="77"/>
            </a:endParaRPr>
          </a:p>
          <a:p>
            <a:pPr>
              <a:buFont typeface="+mj-lt"/>
              <a:buAutoNum type="arabicPeriod"/>
            </a:pPr>
            <a:r>
              <a:rPr lang="en-US" b="1" dirty="0">
                <a:solidFill>
                  <a:schemeClr val="bg1"/>
                </a:solidFill>
                <a:latin typeface="Barlow" pitchFamily="2" charset="77"/>
              </a:rPr>
              <a:t>Expectation Management</a:t>
            </a:r>
            <a:endParaRPr lang="en-US" dirty="0">
              <a:solidFill>
                <a:schemeClr val="bg1"/>
              </a:solidFill>
              <a:latin typeface="Barlow" pitchFamily="2" charset="77"/>
            </a:endParaRPr>
          </a:p>
          <a:p>
            <a:pPr marL="742950" lvl="1" indent="-285750">
              <a:buFont typeface="+mj-lt"/>
              <a:buAutoNum type="arabicPeriod"/>
            </a:pPr>
            <a:r>
              <a:rPr lang="en-US" dirty="0">
                <a:solidFill>
                  <a:schemeClr val="bg1"/>
                </a:solidFill>
                <a:latin typeface="Barlow" pitchFamily="2" charset="77"/>
              </a:rPr>
              <a:t>Setting realistic goals and clarifying the timeline for progress.</a:t>
            </a:r>
          </a:p>
          <a:p>
            <a:pPr marL="742950" lvl="1" indent="-285750">
              <a:buFont typeface="+mj-lt"/>
              <a:buAutoNum type="arabicPeriod"/>
            </a:pPr>
            <a:r>
              <a:rPr lang="en-US" dirty="0">
                <a:solidFill>
                  <a:schemeClr val="bg1"/>
                </a:solidFill>
                <a:latin typeface="Barlow" pitchFamily="2" charset="77"/>
              </a:rPr>
              <a:t>Helps prevent frustration and disengagement.</a:t>
            </a:r>
          </a:p>
          <a:p>
            <a:pPr marL="742950" lvl="1" indent="-285750">
              <a:buFont typeface="+mj-lt"/>
              <a:buAutoNum type="arabicPeriod"/>
            </a:pPr>
            <a:r>
              <a:rPr lang="en-US" dirty="0">
                <a:solidFill>
                  <a:schemeClr val="bg1"/>
                </a:solidFill>
                <a:latin typeface="Barlow" pitchFamily="2" charset="77"/>
              </a:rPr>
              <a:t>Example: “You might not notice a big change after one session. These changes accumulate over time, like practicing a musical instrument.”</a:t>
            </a:r>
          </a:p>
          <a:p>
            <a:pPr marL="742950" lvl="1" indent="-285750">
              <a:buFont typeface="+mj-lt"/>
              <a:buAutoNum type="arabicPeriod"/>
            </a:pPr>
            <a:endParaRPr lang="en-US" dirty="0">
              <a:solidFill>
                <a:schemeClr val="bg1"/>
              </a:solidFill>
              <a:latin typeface="Barlow" pitchFamily="2" charset="77"/>
            </a:endParaRPr>
          </a:p>
          <a:p>
            <a:pPr>
              <a:buFont typeface="+mj-lt"/>
              <a:buAutoNum type="arabicPeriod"/>
            </a:pPr>
            <a:r>
              <a:rPr lang="en-US" b="1" dirty="0">
                <a:solidFill>
                  <a:schemeClr val="bg1"/>
                </a:solidFill>
                <a:latin typeface="Barlow" pitchFamily="2" charset="77"/>
              </a:rPr>
              <a:t>Attitude &amp; Belief Adjustment</a:t>
            </a:r>
            <a:endParaRPr lang="en-US" dirty="0">
              <a:solidFill>
                <a:schemeClr val="bg1"/>
              </a:solidFill>
              <a:latin typeface="Barlow" pitchFamily="2" charset="77"/>
            </a:endParaRPr>
          </a:p>
          <a:p>
            <a:pPr marL="742950" lvl="1" indent="-285750">
              <a:buFont typeface="+mj-lt"/>
              <a:buAutoNum type="arabicPeriod"/>
            </a:pPr>
            <a:r>
              <a:rPr lang="en-US" dirty="0">
                <a:solidFill>
                  <a:schemeClr val="bg1"/>
                </a:solidFill>
                <a:latin typeface="Barlow" pitchFamily="2" charset="77"/>
              </a:rPr>
              <a:t>Addressing misconceptions or negative beliefs about therapy or self-ability.</a:t>
            </a:r>
          </a:p>
          <a:p>
            <a:pPr marL="742950" lvl="1" indent="-285750">
              <a:buFont typeface="+mj-lt"/>
              <a:buAutoNum type="arabicPeriod"/>
            </a:pPr>
            <a:r>
              <a:rPr lang="en-US" dirty="0">
                <a:solidFill>
                  <a:schemeClr val="bg1"/>
                </a:solidFill>
                <a:latin typeface="Barlow" pitchFamily="2" charset="77"/>
              </a:rPr>
              <a:t>Reinforces that progress is possible and normalizes challenges.</a:t>
            </a:r>
          </a:p>
          <a:p>
            <a:pPr marL="742950" lvl="1" indent="-285750">
              <a:buFont typeface="+mj-lt"/>
              <a:buAutoNum type="arabicPeriod"/>
            </a:pPr>
            <a:r>
              <a:rPr lang="en-US" dirty="0">
                <a:solidFill>
                  <a:schemeClr val="bg1"/>
                </a:solidFill>
                <a:latin typeface="Barlow" pitchFamily="2" charset="77"/>
              </a:rPr>
              <a:t>Example: “It’s normal for your voice to feel ‘weird’ when trying a new technique—that’s part of learning. It doesn’t mean you’re doing it wrong.”</a:t>
            </a:r>
          </a:p>
          <a:p>
            <a:pPr marL="742950" lvl="1" indent="-285750">
              <a:buFont typeface="+mj-lt"/>
              <a:buAutoNum type="arabicPeriod"/>
            </a:pPr>
            <a:endParaRPr lang="en-US" dirty="0">
              <a:solidFill>
                <a:schemeClr val="bg1"/>
              </a:solidFill>
              <a:latin typeface="Barlow" pitchFamily="2" charset="77"/>
            </a:endParaRPr>
          </a:p>
          <a:p>
            <a:pPr>
              <a:buFont typeface="+mj-lt"/>
              <a:buAutoNum type="arabicPeriod"/>
            </a:pPr>
            <a:r>
              <a:rPr lang="en-US" b="1" dirty="0">
                <a:solidFill>
                  <a:schemeClr val="bg1"/>
                </a:solidFill>
                <a:latin typeface="Barlow" pitchFamily="2" charset="77"/>
              </a:rPr>
              <a:t>Self-Monitoring &amp; Reflection</a:t>
            </a:r>
            <a:endParaRPr lang="en-US" dirty="0">
              <a:solidFill>
                <a:schemeClr val="bg1"/>
              </a:solidFill>
              <a:latin typeface="Barlow" pitchFamily="2" charset="77"/>
            </a:endParaRPr>
          </a:p>
          <a:p>
            <a:pPr marL="742950" lvl="1" indent="-285750">
              <a:buFont typeface="+mj-lt"/>
              <a:buAutoNum type="arabicPeriod"/>
            </a:pPr>
            <a:r>
              <a:rPr lang="en-US" dirty="0">
                <a:solidFill>
                  <a:schemeClr val="bg1"/>
                </a:solidFill>
                <a:latin typeface="Barlow" pitchFamily="2" charset="77"/>
              </a:rPr>
              <a:t>Teaching clients to observe and reflect on their own performance.</a:t>
            </a:r>
          </a:p>
          <a:p>
            <a:pPr marL="742950" lvl="1" indent="-285750">
              <a:buFont typeface="+mj-lt"/>
              <a:buAutoNum type="arabicPeriod"/>
            </a:pPr>
            <a:r>
              <a:rPr lang="en-US" dirty="0">
                <a:solidFill>
                  <a:schemeClr val="bg1"/>
                </a:solidFill>
                <a:latin typeface="Barlow" pitchFamily="2" charset="77"/>
              </a:rPr>
              <a:t>Encourages metacognition, autonomy, and internal motivation.</a:t>
            </a:r>
          </a:p>
          <a:p>
            <a:pPr marL="742950" lvl="1" indent="-285750">
              <a:buFont typeface="+mj-lt"/>
              <a:buAutoNum type="arabicPeriod"/>
            </a:pPr>
            <a:r>
              <a:rPr lang="en-US" dirty="0">
                <a:solidFill>
                  <a:schemeClr val="bg1"/>
                </a:solidFill>
                <a:latin typeface="Barlow" pitchFamily="2" charset="77"/>
              </a:rPr>
              <a:t>Example: “Notice how your pitch feels after this exercise. What changes do you sense in your effort or fatigue?”</a:t>
            </a:r>
          </a:p>
          <a:p>
            <a:pPr marL="742950" lvl="1" indent="-285750">
              <a:buFont typeface="+mj-lt"/>
              <a:buAutoNum type="arabicPeriod"/>
            </a:pPr>
            <a:endParaRPr lang="en-US" dirty="0">
              <a:solidFill>
                <a:schemeClr val="bg1"/>
              </a:solidFill>
              <a:latin typeface="Barlow" pitchFamily="2" charset="77"/>
            </a:endParaRPr>
          </a:p>
          <a:p>
            <a:pPr>
              <a:buFont typeface="+mj-lt"/>
              <a:buAutoNum type="arabicPeriod"/>
            </a:pPr>
            <a:r>
              <a:rPr lang="en-US" b="1" dirty="0">
                <a:solidFill>
                  <a:schemeClr val="bg1"/>
                </a:solidFill>
                <a:latin typeface="Barlow" pitchFamily="2" charset="77"/>
              </a:rPr>
              <a:t>Co-Regulation Integration</a:t>
            </a:r>
            <a:endParaRPr lang="en-US" dirty="0">
              <a:solidFill>
                <a:schemeClr val="bg1"/>
              </a:solidFill>
              <a:latin typeface="Barlow" pitchFamily="2" charset="77"/>
            </a:endParaRPr>
          </a:p>
          <a:p>
            <a:pPr marL="742950" lvl="1" indent="-285750">
              <a:buFont typeface="+mj-lt"/>
              <a:buAutoNum type="arabicPeriod"/>
            </a:pPr>
            <a:r>
              <a:rPr lang="en-US" dirty="0">
                <a:solidFill>
                  <a:schemeClr val="bg1"/>
                </a:solidFill>
                <a:latin typeface="Barlow" pitchFamily="2" charset="77"/>
              </a:rPr>
              <a:t>Using Meta-Therapy alongside trauma-informed care and co-regulation helps clients process exercises safely and calmly.</a:t>
            </a:r>
          </a:p>
          <a:p>
            <a:pPr marL="742950" lvl="1" indent="-285750">
              <a:buFont typeface="+mj-lt"/>
              <a:buAutoNum type="arabicPeriod"/>
            </a:pPr>
            <a:r>
              <a:rPr lang="en-US" dirty="0">
                <a:solidFill>
                  <a:schemeClr val="bg1"/>
                </a:solidFill>
                <a:latin typeface="Barlow" pitchFamily="2" charset="77"/>
              </a:rPr>
              <a:t>Example: Before a challenging speech task, the clinician might model slow breathing, explain the physiological response, and frame the task as exploratory rather than “testing” performance.</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6264" y="1064394"/>
            <a:ext cx="1846385" cy="184638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468493706"/>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7654372" cy="7591822"/>
          </a:xfrm>
          <a:prstGeom prst="rect">
            <a:avLst/>
          </a:prstGeom>
        </p:spPr>
        <p:txBody>
          <a:bodyPr wrap="square" lIns="0" tIns="0" rIns="0" bIns="0" rtlCol="0" anchor="t">
            <a:spAutoFit/>
          </a:bodyPr>
          <a:lstStyle/>
          <a:p>
            <a:r>
              <a:rPr lang="en-US" sz="3600" b="1" dirty="0">
                <a:solidFill>
                  <a:schemeClr val="bg1"/>
                </a:solidFill>
                <a:latin typeface="Barlow" pitchFamily="2" charset="77"/>
              </a:rPr>
              <a:t>Trauma-Informed Care: Creating a Safe Therapeutic Environment</a:t>
            </a:r>
          </a:p>
          <a:p>
            <a:endParaRPr lang="en-US" sz="3600" b="1"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Principles</a:t>
            </a:r>
            <a:r>
              <a:rPr lang="en-US" sz="3600" dirty="0">
                <a:solidFill>
                  <a:schemeClr val="bg1"/>
                </a:solidFill>
                <a:latin typeface="Barlow" pitchFamily="2" charset="77"/>
              </a:rPr>
              <a:t>: Safety, trustworthiness, choice, collaboration, and empowerment.</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Impact on Health Literacy</a:t>
            </a:r>
            <a:r>
              <a:rPr lang="en-US" sz="3600" dirty="0">
                <a:solidFill>
                  <a:schemeClr val="bg1"/>
                </a:solidFill>
                <a:latin typeface="Barlow" pitchFamily="2" charset="77"/>
              </a:rPr>
              <a:t>: A trauma-informed approach ensures that health information is delivered in a way that is sensitive to the client's experiences, promoting better understanding and retention.</a:t>
            </a:r>
          </a:p>
          <a:p>
            <a:pPr>
              <a:buFont typeface="Arial" panose="020B0604020202020204" pitchFamily="34" charset="0"/>
              <a:buChar char="•"/>
            </a:pPr>
            <a:endParaRPr lang="en-US" sz="3600" dirty="0">
              <a:latin typeface="Barlow" pitchFamily="2" charset="77"/>
            </a:endParaRPr>
          </a:p>
          <a:p>
            <a:pPr>
              <a:buFont typeface="Arial" panose="020B0604020202020204" pitchFamily="34" charset="0"/>
              <a:buChar char="•"/>
            </a:pPr>
            <a:endParaRPr lang="en-US" sz="3600" dirty="0">
              <a:latin typeface="Barlow" pitchFamily="2" charset="77"/>
            </a:endParaRPr>
          </a:p>
          <a:p>
            <a:pPr>
              <a:buFont typeface="Arial" panose="020B0604020202020204" pitchFamily="34" charset="0"/>
              <a:buChar char="•"/>
            </a:pPr>
            <a:endParaRPr lang="en-US" sz="3600" dirty="0">
              <a:latin typeface="Barlow" pitchFamily="2" charset="77"/>
            </a:endParaRPr>
          </a:p>
          <a:p>
            <a:pPr>
              <a:buFont typeface="Arial" panose="020B0604020202020204" pitchFamily="34" charset="0"/>
              <a:buChar char="•"/>
            </a:pPr>
            <a:endParaRPr lang="en-US" sz="3600" dirty="0">
              <a:latin typeface="Barlow" pitchFamily="2" charset="77"/>
            </a:endParaRPr>
          </a:p>
          <a:p>
            <a:r>
              <a:rPr lang="en-US" b="1" dirty="0">
                <a:solidFill>
                  <a:schemeClr val="bg1"/>
                </a:solidFill>
                <a:latin typeface="Barlow" pitchFamily="2" charset="77"/>
              </a:rPr>
              <a:t>Reference</a:t>
            </a:r>
            <a:r>
              <a:rPr lang="en-US" dirty="0">
                <a:solidFill>
                  <a:schemeClr val="bg1"/>
                </a:solidFill>
                <a:latin typeface="Barlow" pitchFamily="2" charset="77"/>
              </a:rPr>
              <a:t>: Substance Abuse and Mental Health Services Administration (SAMHSA). (2014). SAMHSA’s Concept of Trauma and Guidance for a Trauma-Informed Approach. https://</a:t>
            </a:r>
            <a:r>
              <a:rPr lang="en-US" dirty="0" err="1">
                <a:solidFill>
                  <a:schemeClr val="bg1"/>
                </a:solidFill>
                <a:latin typeface="Barlow" pitchFamily="2" charset="77"/>
              </a:rPr>
              <a:t>ncsacw.samhsa.gov</a:t>
            </a:r>
            <a:r>
              <a:rPr lang="en-US" dirty="0">
                <a:solidFill>
                  <a:schemeClr val="bg1"/>
                </a:solidFill>
                <a:latin typeface="Barlow" pitchFamily="2" charset="77"/>
              </a:rPr>
              <a:t>/</a:t>
            </a:r>
            <a:r>
              <a:rPr lang="en-US" dirty="0" err="1">
                <a:solidFill>
                  <a:schemeClr val="bg1"/>
                </a:solidFill>
                <a:latin typeface="Barlow" pitchFamily="2" charset="77"/>
              </a:rPr>
              <a:t>userfiles</a:t>
            </a:r>
            <a:r>
              <a:rPr lang="en-US" dirty="0">
                <a:solidFill>
                  <a:schemeClr val="bg1"/>
                </a:solidFill>
                <a:latin typeface="Barlow" pitchFamily="2" charset="77"/>
              </a:rPr>
              <a:t>/files/</a:t>
            </a:r>
            <a:r>
              <a:rPr lang="en-US" dirty="0" err="1">
                <a:solidFill>
                  <a:schemeClr val="bg1"/>
                </a:solidFill>
                <a:latin typeface="Barlow" pitchFamily="2" charset="77"/>
              </a:rPr>
              <a:t>SAMHSA_Trauma.pdf</a:t>
            </a:r>
            <a:endParaRPr lang="en-US" dirty="0">
              <a:solidFill>
                <a:schemeClr val="bg1"/>
              </a:solidFill>
              <a:latin typeface="Barlow" pitchFamily="2" charset="77"/>
            </a:endParaRP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8985" y="-67636"/>
            <a:ext cx="3284105" cy="32841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082122295"/>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6689172" cy="8422819"/>
          </a:xfrm>
          <a:prstGeom prst="rect">
            <a:avLst/>
          </a:prstGeom>
        </p:spPr>
        <p:txBody>
          <a:bodyPr wrap="square" lIns="0" tIns="0" rIns="0" bIns="0" rtlCol="0" anchor="t">
            <a:spAutoFit/>
          </a:bodyPr>
          <a:lstStyle/>
          <a:p>
            <a:r>
              <a:rPr lang="en-US" sz="3600" b="1" dirty="0">
                <a:solidFill>
                  <a:schemeClr val="bg1"/>
                </a:solidFill>
                <a:latin typeface="Barlow" pitchFamily="2" charset="77"/>
              </a:rPr>
              <a:t>Co-Regulation: Supporting Emotional and Cognitive Engagement</a:t>
            </a:r>
          </a:p>
          <a:p>
            <a:endParaRPr lang="en-US" sz="3600" b="1"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Definition</a:t>
            </a:r>
            <a:r>
              <a:rPr lang="en-US" sz="3600" dirty="0">
                <a:solidFill>
                  <a:schemeClr val="bg1"/>
                </a:solidFill>
                <a:latin typeface="Barlow" pitchFamily="2" charset="77"/>
              </a:rPr>
              <a:t>: Co-regulation refers to the process by which a clinician helps a client regulate their emotional state, facilitating better engagement and processing of health information.</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Techniques</a:t>
            </a:r>
            <a:r>
              <a:rPr lang="en-US" sz="3600" dirty="0">
                <a:solidFill>
                  <a:schemeClr val="bg1"/>
                </a:solidFill>
                <a:latin typeface="Barlow" pitchFamily="2" charset="77"/>
              </a:rPr>
              <a:t>: Modeling calm behavior, using soothing language, and providing a supportive presence.</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Benefits</a:t>
            </a:r>
            <a:r>
              <a:rPr lang="en-US" sz="3600" dirty="0">
                <a:solidFill>
                  <a:schemeClr val="bg1"/>
                </a:solidFill>
                <a:latin typeface="Barlow" pitchFamily="2" charset="77"/>
              </a:rPr>
              <a:t>: Enhances the client's ability to process and understand health information, leading to improved health literacy.</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endParaRPr lang="en-US" dirty="0">
              <a:solidFill>
                <a:schemeClr val="bg1"/>
              </a:solidFill>
              <a:latin typeface="Barlow" pitchFamily="2" charset="77"/>
            </a:endParaRPr>
          </a:p>
          <a:p>
            <a:r>
              <a:rPr lang="en-US" b="1" dirty="0">
                <a:solidFill>
                  <a:schemeClr val="bg1"/>
                </a:solidFill>
                <a:latin typeface="Barlow" pitchFamily="2" charset="77"/>
              </a:rPr>
              <a:t>Reference</a:t>
            </a:r>
            <a:r>
              <a:rPr lang="en-US" dirty="0">
                <a:solidFill>
                  <a:schemeClr val="bg1"/>
                </a:solidFill>
                <a:latin typeface="Barlow" pitchFamily="2" charset="77"/>
              </a:rPr>
              <a:t>: Murray, D. W., et al. (2023). Co-Regulation as a Support for Older Youth in the Context of Foster Care: A Scoping Review of the Literature. </a:t>
            </a:r>
            <a:r>
              <a:rPr lang="en-US" i="1" dirty="0">
                <a:solidFill>
                  <a:schemeClr val="bg1"/>
                </a:solidFill>
                <a:latin typeface="Barlow" pitchFamily="2" charset="77"/>
              </a:rPr>
              <a:t>Prevention Science</a:t>
            </a:r>
            <a:r>
              <a:rPr lang="en-US" dirty="0">
                <a:solidFill>
                  <a:schemeClr val="bg1"/>
                </a:solidFill>
                <a:latin typeface="Barlow" pitchFamily="2" charset="77"/>
              </a:rPr>
              <a:t>, 24(8), 1187–1197. https://</a:t>
            </a:r>
            <a:r>
              <a:rPr lang="en-US" dirty="0" err="1">
                <a:solidFill>
                  <a:schemeClr val="bg1"/>
                </a:solidFill>
                <a:latin typeface="Barlow" pitchFamily="2" charset="77"/>
              </a:rPr>
              <a:t>doi.org</a:t>
            </a:r>
            <a:r>
              <a:rPr lang="en-US" dirty="0">
                <a:solidFill>
                  <a:schemeClr val="bg1"/>
                </a:solidFill>
                <a:latin typeface="Barlow" pitchFamily="2" charset="77"/>
              </a:rPr>
              <a:t>/10.1007/s11121-023-01531-3</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9626" y="126023"/>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895877041"/>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481228" y="3314700"/>
            <a:ext cx="17654372" cy="5421997"/>
          </a:xfrm>
          <a:prstGeom prst="rect">
            <a:avLst/>
          </a:prstGeom>
        </p:spPr>
        <p:txBody>
          <a:bodyPr wrap="square" lIns="0" tIns="0" rIns="0" bIns="0" rtlCol="0" anchor="t">
            <a:spAutoFit/>
          </a:bodyPr>
          <a:lstStyle/>
          <a:p>
            <a:r>
              <a:rPr lang="en-US" sz="3600" b="1" dirty="0">
                <a:solidFill>
                  <a:schemeClr val="bg1"/>
                </a:solidFill>
                <a:latin typeface="Barlow" pitchFamily="2" charset="77"/>
              </a:rPr>
              <a:t>Integrating Meta-Therapy, TIC, and Co-Regulation in Health Literacy</a:t>
            </a:r>
          </a:p>
          <a:p>
            <a:endParaRPr lang="en-US" sz="3600" b="1"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Combined Approach</a:t>
            </a:r>
            <a:r>
              <a:rPr lang="en-US" sz="3600" dirty="0">
                <a:solidFill>
                  <a:schemeClr val="bg1"/>
                </a:solidFill>
                <a:latin typeface="Barlow" pitchFamily="2" charset="77"/>
              </a:rPr>
              <a:t>: Utilizing Meta-Therapy to frame health information, applying TIC principles to ensure the delivery is sensitive to trauma, and employing co-regulation to support emotional engagement.</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Outcome</a:t>
            </a:r>
            <a:r>
              <a:rPr lang="en-US" sz="3600" dirty="0">
                <a:solidFill>
                  <a:schemeClr val="bg1"/>
                </a:solidFill>
                <a:latin typeface="Barlow" pitchFamily="2" charset="77"/>
              </a:rPr>
              <a:t>: This integrated approach fosters a therapeutic environment where clients feel safe, understood, and capable of engaging with health information, leading to enhanced health literacy.</a:t>
            </a: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4795" y="14654"/>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185758686"/>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7654372" cy="6483826"/>
          </a:xfrm>
          <a:prstGeom prst="rect">
            <a:avLst/>
          </a:prstGeom>
        </p:spPr>
        <p:txBody>
          <a:bodyPr wrap="square" lIns="0" tIns="0" rIns="0" bIns="0" rtlCol="0" anchor="t">
            <a:spAutoFit/>
          </a:bodyPr>
          <a:lstStyle/>
          <a:p>
            <a:r>
              <a:rPr lang="en-US" sz="3600" b="1" dirty="0">
                <a:solidFill>
                  <a:schemeClr val="bg1"/>
                </a:solidFill>
                <a:latin typeface="Barlow" pitchFamily="2" charset="77"/>
              </a:rPr>
              <a:t>Practical Applications and Strategies</a:t>
            </a:r>
          </a:p>
          <a:p>
            <a:endParaRPr lang="en-US" sz="3600" b="1"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Client-Centered Communication</a:t>
            </a:r>
            <a:r>
              <a:rPr lang="en-US" sz="3600" dirty="0">
                <a:solidFill>
                  <a:schemeClr val="bg1"/>
                </a:solidFill>
                <a:latin typeface="Barlow" pitchFamily="2" charset="77"/>
              </a:rPr>
              <a:t>: Tailor health information to the client's level of understanding and emotional state.</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Reflective Dialogues</a:t>
            </a:r>
            <a:r>
              <a:rPr lang="en-US" sz="3600" dirty="0">
                <a:solidFill>
                  <a:schemeClr val="bg1"/>
                </a:solidFill>
                <a:latin typeface="Barlow" pitchFamily="2" charset="77"/>
              </a:rPr>
              <a:t>: Use open-ended questions and reflective listening to facilitate understanding.</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b="1" dirty="0">
                <a:solidFill>
                  <a:schemeClr val="bg1"/>
                </a:solidFill>
                <a:latin typeface="Barlow" pitchFamily="2" charset="77"/>
              </a:rPr>
              <a:t>Continuous Support</a:t>
            </a:r>
            <a:r>
              <a:rPr lang="en-US" sz="3600" dirty="0">
                <a:solidFill>
                  <a:schemeClr val="bg1"/>
                </a:solidFill>
                <a:latin typeface="Barlow" pitchFamily="2" charset="77"/>
              </a:rPr>
              <a:t>: Provide ongoing emotional support to help clients process and retain health information.</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3764" y="2931"/>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081912941"/>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8681410" y="267302"/>
            <a:ext cx="9439688" cy="9867298"/>
          </a:xfrm>
          <a:custGeom>
            <a:avLst/>
            <a:gdLst/>
            <a:ahLst/>
            <a:cxnLst/>
            <a:rect l="l" t="t" r="r" b="b"/>
            <a:pathLst>
              <a:path w="9439688" h="9867298">
                <a:moveTo>
                  <a:pt x="0" y="0"/>
                </a:moveTo>
                <a:lnTo>
                  <a:pt x="9439687" y="0"/>
                </a:lnTo>
                <a:lnTo>
                  <a:pt x="9439687" y="9867298"/>
                </a:lnTo>
                <a:lnTo>
                  <a:pt x="0" y="9867298"/>
                </a:lnTo>
                <a:lnTo>
                  <a:pt x="0" y="0"/>
                </a:lnTo>
                <a:close/>
              </a:path>
            </a:pathLst>
          </a:custGeom>
          <a:blipFill>
            <a:blip r:embed="rId4"/>
            <a:stretch>
              <a:fillRect/>
            </a:stretch>
          </a:blipFill>
        </p:spPr>
      </p:sp>
      <p:sp>
        <p:nvSpPr>
          <p:cNvPr id="3" name="TextBox 3"/>
          <p:cNvSpPr txBox="1"/>
          <p:nvPr/>
        </p:nvSpPr>
        <p:spPr>
          <a:xfrm>
            <a:off x="531015" y="1057275"/>
            <a:ext cx="8158862" cy="2361543"/>
          </a:xfrm>
          <a:prstGeom prst="rect">
            <a:avLst/>
          </a:prstGeom>
        </p:spPr>
        <p:txBody>
          <a:bodyPr lIns="0" tIns="0" rIns="0" bIns="0" rtlCol="0" anchor="t">
            <a:spAutoFit/>
          </a:bodyPr>
          <a:lstStyle/>
          <a:p>
            <a:pPr algn="l">
              <a:lnSpc>
                <a:spcPts val="6211"/>
              </a:lnSpc>
            </a:pPr>
            <a:r>
              <a:rPr lang="en-US" sz="5401" b="1" spc="432">
                <a:solidFill>
                  <a:srgbClr val="FFFFFF"/>
                </a:solidFill>
                <a:latin typeface="Poppins Bold"/>
                <a:ea typeface="Poppins Bold"/>
                <a:cs typeface="Poppins Bold"/>
                <a:sym typeface="Poppins Bold"/>
              </a:rPr>
              <a:t>INTERSECTIONALITY AND POWER DIFFERENTIALS 101</a:t>
            </a:r>
          </a:p>
        </p:txBody>
      </p:sp>
      <p:sp>
        <p:nvSpPr>
          <p:cNvPr id="4" name="TextBox 4"/>
          <p:cNvSpPr txBox="1"/>
          <p:nvPr/>
        </p:nvSpPr>
        <p:spPr>
          <a:xfrm>
            <a:off x="0" y="4917940"/>
            <a:ext cx="8158862" cy="786774"/>
          </a:xfrm>
          <a:prstGeom prst="rect">
            <a:avLst/>
          </a:prstGeom>
        </p:spPr>
        <p:txBody>
          <a:bodyPr lIns="0" tIns="0" rIns="0" bIns="0" rtlCol="0" anchor="t">
            <a:spAutoFit/>
          </a:bodyPr>
          <a:lstStyle/>
          <a:p>
            <a:pPr marL="1166176" lvl="1" indent="-583088" algn="l">
              <a:lnSpc>
                <a:spcPts val="6211"/>
              </a:lnSpc>
              <a:buAutoNum type="arabicPeriod"/>
            </a:pPr>
            <a:r>
              <a:rPr lang="en-US" sz="5401" b="1" spc="432">
                <a:solidFill>
                  <a:srgbClr val="FFFFFF"/>
                </a:solidFill>
                <a:latin typeface="Poppins Bold"/>
                <a:ea typeface="Poppins Bold"/>
                <a:cs typeface="Poppins Bold"/>
                <a:sym typeface="Poppins Bold"/>
              </a:rPr>
              <a:t>Power in Society</a:t>
            </a:r>
          </a:p>
        </p:txBody>
      </p:sp>
      <p:sp>
        <p:nvSpPr>
          <p:cNvPr id="5" name="TextBox 5"/>
          <p:cNvSpPr txBox="1"/>
          <p:nvPr/>
        </p:nvSpPr>
        <p:spPr>
          <a:xfrm>
            <a:off x="531015" y="6560459"/>
            <a:ext cx="8158862" cy="2348874"/>
          </a:xfrm>
          <a:prstGeom prst="rect">
            <a:avLst/>
          </a:prstGeom>
        </p:spPr>
        <p:txBody>
          <a:bodyPr lIns="0" tIns="0" rIns="0" bIns="0" rtlCol="0" anchor="t">
            <a:spAutoFit/>
          </a:bodyPr>
          <a:lstStyle/>
          <a:p>
            <a:pPr algn="l">
              <a:lnSpc>
                <a:spcPts val="6211"/>
              </a:lnSpc>
            </a:pPr>
            <a:r>
              <a:rPr lang="en-US" sz="5401" b="1" spc="432">
                <a:solidFill>
                  <a:srgbClr val="FFFFFF"/>
                </a:solidFill>
                <a:latin typeface="Poppins Bold"/>
                <a:ea typeface="Poppins Bold"/>
                <a:cs typeface="Poppins Bold"/>
                <a:sym typeface="Poppins Bold"/>
              </a:rPr>
              <a:t>2.Power in clinical</a:t>
            </a:r>
          </a:p>
          <a:p>
            <a:pPr algn="l">
              <a:lnSpc>
                <a:spcPts val="6211"/>
              </a:lnSpc>
            </a:pPr>
            <a:r>
              <a:rPr lang="en-US" sz="5401" b="1" spc="432">
                <a:solidFill>
                  <a:srgbClr val="FFFFFF"/>
                </a:solidFill>
                <a:latin typeface="Poppins Bold"/>
                <a:ea typeface="Poppins Bold"/>
                <a:cs typeface="Poppins Bold"/>
                <a:sym typeface="Poppins Bold"/>
              </a:rPr>
              <a:t>    dynamics</a:t>
            </a:r>
          </a:p>
          <a:p>
            <a:pPr algn="l">
              <a:lnSpc>
                <a:spcPts val="6211"/>
              </a:lnSpc>
            </a:pPr>
            <a:r>
              <a:rPr lang="en-US" sz="5401" b="1" spc="432">
                <a:solidFill>
                  <a:srgbClr val="FFFFFF"/>
                </a:solidFill>
                <a:latin typeface="Poppins Bold"/>
                <a:ea typeface="Poppins Bold"/>
                <a:cs typeface="Poppins Bold"/>
                <a:sym typeface="Poppins Bold"/>
              </a:rPr>
              <a:t> </a:t>
            </a:r>
          </a:p>
        </p:txBody>
      </p:sp>
      <p:pic>
        <p:nvPicPr>
          <p:cNvPr id="7" name="Audio 6">
            <a:hlinkClick r:id="" action="ppaction://media"/>
            <a:extLst>
              <a:ext uri="{FF2B5EF4-FFF2-40B4-BE49-F238E27FC236}">
                <a16:creationId xmlns:a16="http://schemas.microsoft.com/office/drawing/2014/main" id="{23D83FB8-7352-BC91-12F9-A5E1BB329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890"/>
    </mc:Choice>
    <mc:Fallback xmlns="">
      <p:transition spd="slow" advTm="26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5596972" cy="7037824"/>
          </a:xfrm>
          <a:prstGeom prst="rect">
            <a:avLst/>
          </a:prstGeom>
        </p:spPr>
        <p:txBody>
          <a:bodyPr wrap="square" lIns="0" tIns="0" rIns="0" bIns="0" rtlCol="0" anchor="t">
            <a:spAutoFit/>
          </a:bodyPr>
          <a:lstStyle/>
          <a:p>
            <a:r>
              <a:rPr lang="en-US" sz="3600" b="1" dirty="0">
                <a:solidFill>
                  <a:schemeClr val="bg1"/>
                </a:solidFill>
                <a:latin typeface="Barlow" pitchFamily="2" charset="77"/>
              </a:rPr>
              <a:t>Concrete Examples of Meta-Therapy in Practice</a:t>
            </a:r>
          </a:p>
          <a:p>
            <a:r>
              <a:rPr lang="en-US" sz="3600" b="1" dirty="0">
                <a:solidFill>
                  <a:schemeClr val="bg1"/>
                </a:solidFill>
                <a:latin typeface="Barlow" pitchFamily="2" charset="77"/>
              </a:rPr>
              <a:t>Example 1: Voice Therapy (Classic </a:t>
            </a:r>
            <a:r>
              <a:rPr lang="en-US" sz="3600" b="1" dirty="0" err="1">
                <a:solidFill>
                  <a:schemeClr val="bg1"/>
                </a:solidFill>
                <a:latin typeface="Barlow" pitchFamily="2" charset="77"/>
              </a:rPr>
              <a:t>Helou</a:t>
            </a:r>
            <a:r>
              <a:rPr lang="en-US" sz="3600" b="1" dirty="0">
                <a:solidFill>
                  <a:schemeClr val="bg1"/>
                </a:solidFill>
                <a:latin typeface="Barlow" pitchFamily="2" charset="77"/>
              </a:rPr>
              <a:t> Use Case)</a:t>
            </a:r>
          </a:p>
          <a:p>
            <a:endParaRPr lang="en-US" sz="3600" dirty="0">
              <a:solidFill>
                <a:schemeClr val="bg1"/>
              </a:solidFill>
              <a:latin typeface="Barlow" pitchFamily="2" charset="77"/>
            </a:endParaRPr>
          </a:p>
          <a:p>
            <a:r>
              <a:rPr lang="en-US" sz="3600" dirty="0">
                <a:solidFill>
                  <a:schemeClr val="bg1"/>
                </a:solidFill>
                <a:latin typeface="Barlow" pitchFamily="2" charset="77"/>
              </a:rPr>
              <a:t>Task: Sustaining a vowel sound for 5 seconds.</a:t>
            </a:r>
          </a:p>
          <a:p>
            <a:pPr>
              <a:buFont typeface="Arial" panose="020B0604020202020204" pitchFamily="34" charset="0"/>
              <a:buChar char="•"/>
            </a:pPr>
            <a:endParaRPr lang="en-US" sz="3600" dirty="0">
              <a:solidFill>
                <a:schemeClr val="bg1"/>
              </a:solidFill>
              <a:latin typeface="Barlow" pitchFamily="2" charset="77"/>
            </a:endParaRPr>
          </a:p>
          <a:p>
            <a:pPr>
              <a:buFont typeface="Arial" panose="020B0604020202020204" pitchFamily="34" charset="0"/>
              <a:buChar char="•"/>
            </a:pPr>
            <a:r>
              <a:rPr lang="en-US" sz="3600" dirty="0">
                <a:solidFill>
                  <a:schemeClr val="bg1"/>
                </a:solidFill>
                <a:latin typeface="Barlow" pitchFamily="2" charset="77"/>
              </a:rPr>
              <a:t>Meta-Therapy:</a:t>
            </a:r>
          </a:p>
          <a:p>
            <a:pPr marL="742950" lvl="1" indent="-285750">
              <a:buFont typeface="Arial" panose="020B0604020202020204" pitchFamily="34" charset="0"/>
              <a:buChar char="•"/>
            </a:pPr>
            <a:r>
              <a:rPr lang="en-US" sz="3600" dirty="0">
                <a:solidFill>
                  <a:schemeClr val="bg1"/>
                </a:solidFill>
                <a:latin typeface="Barlow" pitchFamily="2" charset="77"/>
              </a:rPr>
              <a:t>Explain: “This helps your vocal cords work efficiently without strain.”</a:t>
            </a:r>
          </a:p>
          <a:p>
            <a:pPr marL="742950" lvl="1" indent="-285750">
              <a:buFont typeface="Arial" panose="020B0604020202020204" pitchFamily="34" charset="0"/>
              <a:buChar char="•"/>
            </a:pPr>
            <a:r>
              <a:rPr lang="en-US" sz="3600" dirty="0">
                <a:solidFill>
                  <a:schemeClr val="bg1"/>
                </a:solidFill>
                <a:latin typeface="Barlow" pitchFamily="2" charset="77"/>
              </a:rPr>
              <a:t>Set expectation: “At first, it may feel tiring; over time, it will become easier.”</a:t>
            </a:r>
          </a:p>
          <a:p>
            <a:pPr marL="742950" lvl="1" indent="-285750">
              <a:buFont typeface="Arial" panose="020B0604020202020204" pitchFamily="34" charset="0"/>
              <a:buChar char="•"/>
            </a:pPr>
            <a:r>
              <a:rPr lang="en-US" sz="3600" dirty="0">
                <a:solidFill>
                  <a:schemeClr val="bg1"/>
                </a:solidFill>
                <a:latin typeface="Barlow" pitchFamily="2" charset="77"/>
              </a:rPr>
              <a:t>Encourage reflection: “Notice how your throat feels—do you feel tension or comfort?”</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3764" y="2931"/>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283116686"/>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7654372" cy="6483826"/>
          </a:xfrm>
          <a:prstGeom prst="rect">
            <a:avLst/>
          </a:prstGeom>
        </p:spPr>
        <p:txBody>
          <a:bodyPr wrap="square" lIns="0" tIns="0" rIns="0" bIns="0" rtlCol="0" anchor="t">
            <a:spAutoFit/>
          </a:bodyPr>
          <a:lstStyle/>
          <a:p>
            <a:r>
              <a:rPr lang="en-US" sz="3600" b="1" dirty="0">
                <a:solidFill>
                  <a:schemeClr val="bg1"/>
                </a:solidFill>
                <a:latin typeface="Barlow" pitchFamily="2" charset="77"/>
              </a:rPr>
              <a:t>Example 2: Health Literacy &amp; Communication Coaching</a:t>
            </a:r>
          </a:p>
          <a:p>
            <a:endParaRPr lang="en-US" sz="3600" dirty="0">
              <a:solidFill>
                <a:schemeClr val="bg1"/>
              </a:solidFill>
              <a:latin typeface="Barlow" pitchFamily="2" charset="77"/>
            </a:endParaRPr>
          </a:p>
          <a:p>
            <a:r>
              <a:rPr lang="en-US" sz="3600" dirty="0">
                <a:solidFill>
                  <a:schemeClr val="bg1"/>
                </a:solidFill>
                <a:latin typeface="Barlow" pitchFamily="2" charset="77"/>
              </a:rPr>
              <a:t>Task: Explaining a medication schedule to a client.</a:t>
            </a:r>
          </a:p>
          <a:p>
            <a:endParaRPr lang="en-US" sz="3600" dirty="0">
              <a:solidFill>
                <a:schemeClr val="bg1"/>
              </a:solidFill>
              <a:latin typeface="Barlow" pitchFamily="2" charset="77"/>
            </a:endParaRPr>
          </a:p>
          <a:p>
            <a:pPr>
              <a:buFont typeface="Arial" panose="020B0604020202020204" pitchFamily="34" charset="0"/>
              <a:buChar char="•"/>
            </a:pPr>
            <a:r>
              <a:rPr lang="en-US" sz="3600" dirty="0">
                <a:solidFill>
                  <a:schemeClr val="bg1"/>
                </a:solidFill>
                <a:latin typeface="Barlow" pitchFamily="2" charset="77"/>
              </a:rPr>
              <a:t>Meta-Therapy:</a:t>
            </a:r>
          </a:p>
          <a:p>
            <a:pPr marL="742950" lvl="1" indent="-285750">
              <a:buFont typeface="Arial" panose="020B0604020202020204" pitchFamily="34" charset="0"/>
              <a:buChar char="•"/>
            </a:pPr>
            <a:r>
              <a:rPr lang="en-US" sz="3600" dirty="0">
                <a:solidFill>
                  <a:schemeClr val="bg1"/>
                </a:solidFill>
                <a:latin typeface="Barlow" pitchFamily="2" charset="77"/>
              </a:rPr>
              <a:t>Explain: “Understanding why you take each medication helps you stick to your schedule and reduces side effects.”</a:t>
            </a:r>
          </a:p>
          <a:p>
            <a:pPr marL="742950" lvl="1" indent="-285750">
              <a:buFont typeface="Arial" panose="020B0604020202020204" pitchFamily="34" charset="0"/>
              <a:buChar char="•"/>
            </a:pPr>
            <a:r>
              <a:rPr lang="en-US" sz="3600" dirty="0">
                <a:solidFill>
                  <a:schemeClr val="bg1"/>
                </a:solidFill>
                <a:latin typeface="Barlow" pitchFamily="2" charset="77"/>
              </a:rPr>
              <a:t>Set expectation: “It may take a few days to remember all instructions, and that’s okay.”</a:t>
            </a:r>
          </a:p>
          <a:p>
            <a:pPr marL="742950" lvl="1" indent="-285750">
              <a:buFont typeface="Arial" panose="020B0604020202020204" pitchFamily="34" charset="0"/>
              <a:buChar char="•"/>
            </a:pPr>
            <a:r>
              <a:rPr lang="en-US" sz="3600" dirty="0">
                <a:solidFill>
                  <a:schemeClr val="bg1"/>
                </a:solidFill>
                <a:latin typeface="Barlow" pitchFamily="2" charset="77"/>
              </a:rPr>
              <a:t>Encourage reflection: “Can you explain the schedule back to me in your own words?”</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3764" y="2931"/>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843578041"/>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6054172" cy="7037824"/>
          </a:xfrm>
          <a:prstGeom prst="rect">
            <a:avLst/>
          </a:prstGeom>
        </p:spPr>
        <p:txBody>
          <a:bodyPr wrap="square" lIns="0" tIns="0" rIns="0" bIns="0" rtlCol="0" anchor="t">
            <a:spAutoFit/>
          </a:bodyPr>
          <a:lstStyle/>
          <a:p>
            <a:r>
              <a:rPr lang="en-US" sz="3600" b="1" dirty="0">
                <a:solidFill>
                  <a:schemeClr val="bg1"/>
                </a:solidFill>
                <a:latin typeface="Barlow" pitchFamily="2" charset="77"/>
              </a:rPr>
              <a:t>Example 3: Trauma-Informed Speech Therapy</a:t>
            </a:r>
          </a:p>
          <a:p>
            <a:endParaRPr lang="en-US" sz="3600" dirty="0">
              <a:solidFill>
                <a:schemeClr val="bg1"/>
              </a:solidFill>
              <a:latin typeface="Barlow" pitchFamily="2" charset="77"/>
            </a:endParaRPr>
          </a:p>
          <a:p>
            <a:r>
              <a:rPr lang="en-US" sz="3600" dirty="0">
                <a:solidFill>
                  <a:schemeClr val="bg1"/>
                </a:solidFill>
                <a:latin typeface="Barlow" pitchFamily="2" charset="77"/>
              </a:rPr>
              <a:t>Task: Practicing a social communication script that triggers anxiety.</a:t>
            </a:r>
          </a:p>
          <a:p>
            <a:endParaRPr lang="en-US" sz="3600" dirty="0">
              <a:solidFill>
                <a:schemeClr val="bg1"/>
              </a:solidFill>
              <a:latin typeface="Barlow" pitchFamily="2" charset="77"/>
            </a:endParaRPr>
          </a:p>
          <a:p>
            <a:pPr>
              <a:buFont typeface="Arial" panose="020B0604020202020204" pitchFamily="34" charset="0"/>
              <a:buChar char="•"/>
            </a:pPr>
            <a:r>
              <a:rPr lang="en-US" sz="3600" dirty="0">
                <a:solidFill>
                  <a:schemeClr val="bg1"/>
                </a:solidFill>
                <a:latin typeface="Barlow" pitchFamily="2" charset="77"/>
              </a:rPr>
              <a:t>Meta-Therapy:</a:t>
            </a:r>
          </a:p>
          <a:p>
            <a:pPr marL="742950" lvl="1" indent="-285750">
              <a:buFont typeface="Arial" panose="020B0604020202020204" pitchFamily="34" charset="0"/>
              <a:buChar char="•"/>
            </a:pPr>
            <a:r>
              <a:rPr lang="en-US" sz="3600" dirty="0">
                <a:solidFill>
                  <a:schemeClr val="bg1"/>
                </a:solidFill>
                <a:latin typeface="Barlow" pitchFamily="2" charset="77"/>
              </a:rPr>
              <a:t>Explain: “We’ll break the script into small steps to reduce stress and help you feel safe.”</a:t>
            </a:r>
          </a:p>
          <a:p>
            <a:pPr marL="742950" lvl="1" indent="-285750">
              <a:buFont typeface="Arial" panose="020B0604020202020204" pitchFamily="34" charset="0"/>
              <a:buChar char="•"/>
            </a:pPr>
            <a:r>
              <a:rPr lang="en-US" sz="3600" dirty="0">
                <a:solidFill>
                  <a:schemeClr val="bg1"/>
                </a:solidFill>
                <a:latin typeface="Barlow" pitchFamily="2" charset="77"/>
              </a:rPr>
              <a:t>Set expectation: “It’s normal to feel anxious at first; noticing this reaction is progress.”</a:t>
            </a:r>
          </a:p>
          <a:p>
            <a:pPr marL="742950" lvl="1" indent="-285750">
              <a:buFont typeface="Arial" panose="020B0604020202020204" pitchFamily="34" charset="0"/>
              <a:buChar char="•"/>
            </a:pPr>
            <a:r>
              <a:rPr lang="en-US" sz="3600" dirty="0">
                <a:solidFill>
                  <a:schemeClr val="bg1"/>
                </a:solidFill>
                <a:latin typeface="Barlow" pitchFamily="2" charset="77"/>
              </a:rPr>
              <a:t>Co-regulation: Clinician models calm tone and pacing while guiding the client through the task.</a:t>
            </a:r>
            <a:endParaRPr lang="en-US" dirty="0"/>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3764" y="2931"/>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231422284"/>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2128788"/>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Enhancing Health Literacy through Meta- Therapy</a:t>
            </a:r>
          </a:p>
        </p:txBody>
      </p:sp>
      <p:sp>
        <p:nvSpPr>
          <p:cNvPr id="7" name="TextBox 7"/>
          <p:cNvSpPr txBox="1"/>
          <p:nvPr/>
        </p:nvSpPr>
        <p:spPr>
          <a:xfrm>
            <a:off x="633628" y="2628900"/>
            <a:ext cx="17654372" cy="6483826"/>
          </a:xfrm>
          <a:prstGeom prst="rect">
            <a:avLst/>
          </a:prstGeom>
        </p:spPr>
        <p:txBody>
          <a:bodyPr wrap="square" lIns="0" tIns="0" rIns="0" bIns="0" rtlCol="0" anchor="t">
            <a:spAutoFit/>
          </a:bodyPr>
          <a:lstStyle/>
          <a:p>
            <a:r>
              <a:rPr lang="en-US" sz="4000" b="1" dirty="0">
                <a:solidFill>
                  <a:schemeClr val="bg1"/>
                </a:solidFill>
                <a:latin typeface="Barlow" pitchFamily="2" charset="77"/>
              </a:rPr>
              <a:t>Why Meta-Therapy Matters</a:t>
            </a:r>
          </a:p>
          <a:p>
            <a:endParaRPr lang="en-US" sz="4000" b="1" dirty="0">
              <a:solidFill>
                <a:schemeClr val="bg1"/>
              </a:solidFill>
              <a:latin typeface="Barlow" pitchFamily="2" charset="77"/>
            </a:endParaRPr>
          </a:p>
          <a:p>
            <a:pPr marL="742950" indent="-742950">
              <a:buFont typeface="+mj-lt"/>
              <a:buAutoNum type="arabicPeriod"/>
            </a:pPr>
            <a:r>
              <a:rPr lang="en-US" sz="4000" b="1" dirty="0">
                <a:solidFill>
                  <a:schemeClr val="bg1"/>
                </a:solidFill>
                <a:latin typeface="Barlow" pitchFamily="2" charset="77"/>
              </a:rPr>
              <a:t>Enhances engagement:</a:t>
            </a:r>
            <a:r>
              <a:rPr lang="en-US" sz="4000" dirty="0">
                <a:solidFill>
                  <a:schemeClr val="bg1"/>
                </a:solidFill>
                <a:latin typeface="Barlow" pitchFamily="2" charset="77"/>
              </a:rPr>
              <a:t> Clients understand </a:t>
            </a:r>
            <a:r>
              <a:rPr lang="en-US" sz="4000" i="1" dirty="0">
                <a:solidFill>
                  <a:schemeClr val="bg1"/>
                </a:solidFill>
                <a:latin typeface="Barlow" pitchFamily="2" charset="77"/>
              </a:rPr>
              <a:t>why</a:t>
            </a:r>
            <a:r>
              <a:rPr lang="en-US" sz="4000" dirty="0">
                <a:solidFill>
                  <a:schemeClr val="bg1"/>
                </a:solidFill>
                <a:latin typeface="Barlow" pitchFamily="2" charset="77"/>
              </a:rPr>
              <a:t> exercises matter.</a:t>
            </a:r>
          </a:p>
          <a:p>
            <a:pPr marL="742950" indent="-742950">
              <a:buFont typeface="+mj-lt"/>
              <a:buAutoNum type="arabicPeriod"/>
            </a:pPr>
            <a:r>
              <a:rPr lang="en-US" sz="4000" b="1" dirty="0">
                <a:solidFill>
                  <a:schemeClr val="bg1"/>
                </a:solidFill>
                <a:latin typeface="Barlow" pitchFamily="2" charset="77"/>
              </a:rPr>
              <a:t>Reduces anxiety and frustration:</a:t>
            </a:r>
            <a:r>
              <a:rPr lang="en-US" sz="4000" dirty="0">
                <a:solidFill>
                  <a:schemeClr val="bg1"/>
                </a:solidFill>
                <a:latin typeface="Barlow" pitchFamily="2" charset="77"/>
              </a:rPr>
              <a:t> Expectations and reflections normalize challenges.</a:t>
            </a:r>
          </a:p>
          <a:p>
            <a:pPr marL="742950" indent="-742950">
              <a:buFont typeface="+mj-lt"/>
              <a:buAutoNum type="arabicPeriod"/>
            </a:pPr>
            <a:r>
              <a:rPr lang="en-US" sz="4000" b="1" dirty="0">
                <a:solidFill>
                  <a:schemeClr val="bg1"/>
                </a:solidFill>
                <a:latin typeface="Barlow" pitchFamily="2" charset="77"/>
              </a:rPr>
              <a:t>Supports autonomy:</a:t>
            </a:r>
            <a:r>
              <a:rPr lang="en-US" sz="4000" dirty="0">
                <a:solidFill>
                  <a:schemeClr val="bg1"/>
                </a:solidFill>
                <a:latin typeface="Barlow" pitchFamily="2" charset="77"/>
              </a:rPr>
              <a:t> Clients learn to self-monitor and take ownership of progress.</a:t>
            </a:r>
          </a:p>
          <a:p>
            <a:pPr marL="742950" indent="-742950">
              <a:buFont typeface="+mj-lt"/>
              <a:buAutoNum type="arabicPeriod"/>
            </a:pPr>
            <a:r>
              <a:rPr lang="en-US" sz="4000" b="1" dirty="0">
                <a:solidFill>
                  <a:schemeClr val="bg1"/>
                </a:solidFill>
                <a:latin typeface="Barlow" pitchFamily="2" charset="77"/>
              </a:rPr>
              <a:t>Amplifies therapeutic outcomes:</a:t>
            </a:r>
            <a:r>
              <a:rPr lang="en-US" sz="4000" dirty="0">
                <a:solidFill>
                  <a:schemeClr val="bg1"/>
                </a:solidFill>
                <a:latin typeface="Barlow" pitchFamily="2" charset="77"/>
              </a:rPr>
              <a:t> Understanding therapy deepens motivation and adherence.</a:t>
            </a:r>
          </a:p>
          <a:p>
            <a:pPr algn="l"/>
            <a:endParaRPr lang="en-US" sz="33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3764" y="2931"/>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622190841"/>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1064394"/>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IN REAL LIFE:</a:t>
            </a:r>
          </a:p>
        </p:txBody>
      </p:sp>
      <p:sp>
        <p:nvSpPr>
          <p:cNvPr id="7" name="TextBox 7"/>
          <p:cNvSpPr txBox="1"/>
          <p:nvPr/>
        </p:nvSpPr>
        <p:spPr>
          <a:xfrm>
            <a:off x="481228" y="1700934"/>
            <a:ext cx="17654372" cy="7884210"/>
          </a:xfrm>
          <a:prstGeom prst="rect">
            <a:avLst/>
          </a:prstGeom>
        </p:spPr>
        <p:txBody>
          <a:bodyPr wrap="square" lIns="0" tIns="0" rIns="0" bIns="0" rtlCol="0" anchor="t">
            <a:spAutoFit/>
          </a:bodyPr>
          <a:lstStyle/>
          <a:p>
            <a:r>
              <a:rPr lang="en-US" sz="3200" b="1" dirty="0">
                <a:solidFill>
                  <a:schemeClr val="bg1"/>
                </a:solidFill>
                <a:latin typeface="Barlow" pitchFamily="2" charset="77"/>
              </a:rPr>
              <a:t>Meta-Therapy for Health Literacy &amp; Communication</a:t>
            </a:r>
          </a:p>
          <a:p>
            <a:endParaRPr lang="en-US" sz="3200" b="1" dirty="0">
              <a:solidFill>
                <a:schemeClr val="bg1"/>
              </a:solidFill>
              <a:latin typeface="Barlow" pitchFamily="2" charset="77"/>
            </a:endParaRPr>
          </a:p>
          <a:p>
            <a:r>
              <a:rPr lang="en-US" sz="3200" b="1" dirty="0">
                <a:solidFill>
                  <a:schemeClr val="bg1"/>
                </a:solidFill>
                <a:latin typeface="Barlow" pitchFamily="2" charset="77"/>
              </a:rPr>
              <a:t>Scenario:</a:t>
            </a:r>
            <a:r>
              <a:rPr lang="en-US" sz="3200" dirty="0">
                <a:solidFill>
                  <a:schemeClr val="bg1"/>
                </a:solidFill>
                <a:latin typeface="Barlow" pitchFamily="2" charset="77"/>
              </a:rPr>
              <a:t> Helping Jordan (autistic, 21) understand and communicate their POTS diagnosis</a:t>
            </a:r>
          </a:p>
          <a:p>
            <a:endParaRPr lang="en-US" sz="3200" dirty="0">
              <a:solidFill>
                <a:schemeClr val="bg1"/>
              </a:solidFill>
              <a:latin typeface="Barlow" pitchFamily="2" charset="77"/>
            </a:endParaRPr>
          </a:p>
          <a:p>
            <a:r>
              <a:rPr lang="en-US" sz="3200" b="1" dirty="0">
                <a:solidFill>
                  <a:schemeClr val="bg1"/>
                </a:solidFill>
                <a:latin typeface="Barlow" pitchFamily="2" charset="77"/>
              </a:rPr>
              <a:t>TIC &amp; Meta-Therapy Principles:</a:t>
            </a:r>
            <a:endParaRPr lang="en-US" sz="3200" dirty="0">
              <a:solidFill>
                <a:schemeClr val="bg1"/>
              </a:solidFill>
              <a:latin typeface="Barlow" pitchFamily="2" charset="77"/>
            </a:endParaRPr>
          </a:p>
          <a:p>
            <a:pPr>
              <a:buFont typeface="Arial" panose="020B0604020202020204" pitchFamily="34" charset="0"/>
              <a:buChar char="•"/>
            </a:pPr>
            <a:r>
              <a:rPr lang="en-US" sz="3200" b="1" dirty="0">
                <a:solidFill>
                  <a:schemeClr val="bg1"/>
                </a:solidFill>
                <a:latin typeface="Barlow" pitchFamily="2" charset="77"/>
              </a:rPr>
              <a:t>Safety &amp; Predictability:</a:t>
            </a:r>
            <a:r>
              <a:rPr lang="en-US" sz="3200" dirty="0">
                <a:solidFill>
                  <a:schemeClr val="bg1"/>
                </a:solidFill>
                <a:latin typeface="Barlow" pitchFamily="2" charset="77"/>
              </a:rPr>
              <a:t> “We can pause or slow down anytime. Your comfort comes first.”</a:t>
            </a:r>
          </a:p>
          <a:p>
            <a:pPr>
              <a:buFont typeface="Arial" panose="020B0604020202020204" pitchFamily="34" charset="0"/>
              <a:buChar char="•"/>
            </a:pPr>
            <a:r>
              <a:rPr lang="en-US" sz="3200" b="1" dirty="0">
                <a:solidFill>
                  <a:schemeClr val="bg1"/>
                </a:solidFill>
                <a:latin typeface="Barlow" pitchFamily="2" charset="77"/>
              </a:rPr>
              <a:t>Conceptual Framing:</a:t>
            </a:r>
            <a:r>
              <a:rPr lang="en-US" sz="3200" dirty="0">
                <a:solidFill>
                  <a:schemeClr val="bg1"/>
                </a:solidFill>
                <a:latin typeface="Barlow" pitchFamily="2" charset="77"/>
              </a:rPr>
              <a:t> “Knowing POTS helps you explain your needs and understand your body.”</a:t>
            </a:r>
          </a:p>
          <a:p>
            <a:pPr>
              <a:buFont typeface="Arial" panose="020B0604020202020204" pitchFamily="34" charset="0"/>
              <a:buChar char="•"/>
            </a:pPr>
            <a:r>
              <a:rPr lang="en-US" sz="3200" b="1" dirty="0">
                <a:solidFill>
                  <a:schemeClr val="bg1"/>
                </a:solidFill>
                <a:latin typeface="Barlow" pitchFamily="2" charset="77"/>
              </a:rPr>
              <a:t>Expectation Management:</a:t>
            </a:r>
            <a:r>
              <a:rPr lang="en-US" sz="3200" dirty="0">
                <a:solidFill>
                  <a:schemeClr val="bg1"/>
                </a:solidFill>
                <a:latin typeface="Barlow" pitchFamily="2" charset="77"/>
              </a:rPr>
              <a:t> “It can feel tricky to explain medical info—this is normal. We’ll practice step by step.”</a:t>
            </a:r>
          </a:p>
          <a:p>
            <a:pPr>
              <a:buFont typeface="Arial" panose="020B0604020202020204" pitchFamily="34" charset="0"/>
              <a:buChar char="•"/>
            </a:pPr>
            <a:r>
              <a:rPr lang="en-US" sz="3200" b="1" dirty="0">
                <a:solidFill>
                  <a:schemeClr val="bg1"/>
                </a:solidFill>
                <a:latin typeface="Barlow" pitchFamily="2" charset="77"/>
              </a:rPr>
              <a:t>Co-Regulation:</a:t>
            </a:r>
            <a:r>
              <a:rPr lang="en-US" sz="3200" dirty="0">
                <a:solidFill>
                  <a:schemeClr val="bg1"/>
                </a:solidFill>
                <a:latin typeface="Barlow" pitchFamily="2" charset="77"/>
              </a:rPr>
              <a:t> Deep breaths and calm pacing to manage anxiety during learning.</a:t>
            </a:r>
          </a:p>
          <a:p>
            <a:pPr>
              <a:buFont typeface="Arial" panose="020B0604020202020204" pitchFamily="34" charset="0"/>
              <a:buChar char="•"/>
            </a:pPr>
            <a:endParaRPr lang="en-US" sz="3200" dirty="0">
              <a:solidFill>
                <a:schemeClr val="bg1"/>
              </a:solidFill>
              <a:latin typeface="Barlow" pitchFamily="2" charset="77"/>
            </a:endParaRPr>
          </a:p>
          <a:p>
            <a:r>
              <a:rPr lang="en-US" sz="3200" b="1" dirty="0">
                <a:solidFill>
                  <a:schemeClr val="bg1"/>
                </a:solidFill>
                <a:latin typeface="Barlow" pitchFamily="2" charset="77"/>
              </a:rPr>
              <a:t>Purpose:</a:t>
            </a:r>
            <a:endParaRPr lang="en-US" sz="3200" dirty="0">
              <a:solidFill>
                <a:schemeClr val="bg1"/>
              </a:solidFill>
              <a:latin typeface="Barlow" pitchFamily="2" charset="77"/>
            </a:endParaRPr>
          </a:p>
          <a:p>
            <a:r>
              <a:rPr lang="en-US" sz="3200" dirty="0">
                <a:solidFill>
                  <a:schemeClr val="bg1"/>
                </a:solidFill>
                <a:latin typeface="Barlow" pitchFamily="2" charset="77"/>
              </a:rPr>
              <a:t>Build </a:t>
            </a:r>
            <a:r>
              <a:rPr lang="en-US" sz="3200" b="1" dirty="0">
                <a:solidFill>
                  <a:schemeClr val="bg1"/>
                </a:solidFill>
                <a:latin typeface="Barlow" pitchFamily="2" charset="77"/>
              </a:rPr>
              <a:t>health literacy</a:t>
            </a:r>
            <a:r>
              <a:rPr lang="en-US" sz="3200" dirty="0">
                <a:solidFill>
                  <a:schemeClr val="bg1"/>
                </a:solidFill>
                <a:latin typeface="Barlow" pitchFamily="2" charset="77"/>
              </a:rPr>
              <a:t> (understanding diagnosis)</a:t>
            </a:r>
          </a:p>
          <a:p>
            <a:r>
              <a:rPr lang="en-US" sz="3200" dirty="0">
                <a:solidFill>
                  <a:schemeClr val="bg1"/>
                </a:solidFill>
                <a:latin typeface="Barlow" pitchFamily="2" charset="77"/>
              </a:rPr>
              <a:t>Develop </a:t>
            </a:r>
            <a:r>
              <a:rPr lang="en-US" sz="3200" b="1" dirty="0">
                <a:solidFill>
                  <a:schemeClr val="bg1"/>
                </a:solidFill>
                <a:latin typeface="Barlow" pitchFamily="2" charset="77"/>
              </a:rPr>
              <a:t>self-advocacy and communication skills</a:t>
            </a:r>
            <a:endParaRPr lang="en-US" sz="3200" dirty="0">
              <a:solidFill>
                <a:schemeClr val="bg1"/>
              </a:solidFill>
              <a:latin typeface="Barlow" pitchFamily="2" charset="77"/>
            </a:endParaRPr>
          </a:p>
          <a:p>
            <a:pPr algn="l"/>
            <a:endParaRPr lang="en-US" sz="36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4795" y="6583795"/>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746613224"/>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1064394"/>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IN REAL LIFE:</a:t>
            </a:r>
          </a:p>
        </p:txBody>
      </p:sp>
      <p:sp>
        <p:nvSpPr>
          <p:cNvPr id="7" name="TextBox 7"/>
          <p:cNvSpPr txBox="1"/>
          <p:nvPr/>
        </p:nvSpPr>
        <p:spPr>
          <a:xfrm>
            <a:off x="481228" y="1700934"/>
            <a:ext cx="17654372" cy="8376652"/>
          </a:xfrm>
          <a:prstGeom prst="rect">
            <a:avLst/>
          </a:prstGeom>
        </p:spPr>
        <p:txBody>
          <a:bodyPr wrap="square" lIns="0" tIns="0" rIns="0" bIns="0" rtlCol="0" anchor="t">
            <a:spAutoFit/>
          </a:bodyPr>
          <a:lstStyle/>
          <a:p>
            <a:r>
              <a:rPr lang="en-US" sz="3200" b="1" dirty="0">
                <a:solidFill>
                  <a:schemeClr val="bg1"/>
                </a:solidFill>
                <a:latin typeface="Barlow" pitchFamily="2" charset="77"/>
              </a:rPr>
              <a:t>Stepwise Communication Strategy</a:t>
            </a:r>
          </a:p>
          <a:p>
            <a:endParaRPr lang="en-US" sz="3200" b="1" dirty="0">
              <a:solidFill>
                <a:schemeClr val="bg1"/>
              </a:solidFill>
              <a:latin typeface="Barlow" pitchFamily="2" charset="77"/>
            </a:endParaRPr>
          </a:p>
          <a:p>
            <a:r>
              <a:rPr lang="en-US" sz="3200" b="1" dirty="0">
                <a:solidFill>
                  <a:schemeClr val="bg1"/>
                </a:solidFill>
                <a:latin typeface="Barlow" pitchFamily="2" charset="77"/>
              </a:rPr>
              <a:t>Break it down into three parts:</a:t>
            </a:r>
          </a:p>
          <a:p>
            <a:pPr marL="514350" indent="-514350">
              <a:buAutoNum type="arabicPeriod"/>
            </a:pPr>
            <a:endParaRPr lang="en-US" sz="3200" dirty="0">
              <a:solidFill>
                <a:schemeClr val="bg1"/>
              </a:solidFill>
              <a:latin typeface="Barlow" pitchFamily="2" charset="77"/>
            </a:endParaRPr>
          </a:p>
          <a:p>
            <a:r>
              <a:rPr lang="en-US" sz="3200" b="1" dirty="0">
                <a:solidFill>
                  <a:schemeClr val="bg1"/>
                </a:solidFill>
                <a:latin typeface="Barlow" pitchFamily="2" charset="77"/>
              </a:rPr>
              <a:t>What POTS is:</a:t>
            </a:r>
            <a:r>
              <a:rPr lang="en-US" sz="3200" dirty="0">
                <a:solidFill>
                  <a:schemeClr val="bg1"/>
                </a:solidFill>
                <a:latin typeface="Barlow" pitchFamily="2" charset="77"/>
              </a:rPr>
              <a:t> heart rate reacts differently when standing</a:t>
            </a:r>
          </a:p>
          <a:p>
            <a:r>
              <a:rPr lang="en-US" sz="3200" b="1" dirty="0">
                <a:solidFill>
                  <a:schemeClr val="bg1"/>
                </a:solidFill>
                <a:latin typeface="Barlow" pitchFamily="2" charset="77"/>
              </a:rPr>
              <a:t>How it affects you:</a:t>
            </a:r>
            <a:r>
              <a:rPr lang="en-US" sz="3200" dirty="0">
                <a:solidFill>
                  <a:schemeClr val="bg1"/>
                </a:solidFill>
                <a:latin typeface="Barlow" pitchFamily="2" charset="77"/>
              </a:rPr>
              <a:t> dizziness, fatigue</a:t>
            </a:r>
          </a:p>
          <a:p>
            <a:r>
              <a:rPr lang="en-US" sz="3200" b="1" dirty="0">
                <a:solidFill>
                  <a:schemeClr val="bg1"/>
                </a:solidFill>
                <a:latin typeface="Barlow" pitchFamily="2" charset="77"/>
              </a:rPr>
              <a:t>What others can do:</a:t>
            </a:r>
            <a:r>
              <a:rPr lang="en-US" sz="3200" dirty="0">
                <a:solidFill>
                  <a:schemeClr val="bg1"/>
                </a:solidFill>
                <a:latin typeface="Barlow" pitchFamily="2" charset="77"/>
              </a:rPr>
              <a:t> allow breaks, flexible standing</a:t>
            </a:r>
          </a:p>
          <a:p>
            <a:endParaRPr lang="en-US" sz="3200" dirty="0">
              <a:solidFill>
                <a:schemeClr val="bg1"/>
              </a:solidFill>
              <a:latin typeface="Barlow" pitchFamily="2" charset="77"/>
            </a:endParaRPr>
          </a:p>
          <a:p>
            <a:r>
              <a:rPr lang="en-US" sz="3200" b="1" dirty="0">
                <a:solidFill>
                  <a:schemeClr val="bg1"/>
                </a:solidFill>
                <a:latin typeface="Barlow" pitchFamily="2" charset="77"/>
              </a:rPr>
              <a:t>Practice &amp; Reflect:</a:t>
            </a:r>
            <a:endParaRPr lang="en-US" sz="3200" dirty="0">
              <a:solidFill>
                <a:schemeClr val="bg1"/>
              </a:solidFill>
              <a:latin typeface="Barlow" pitchFamily="2" charset="77"/>
            </a:endParaRPr>
          </a:p>
          <a:p>
            <a:r>
              <a:rPr lang="en-US" sz="3200" dirty="0">
                <a:solidFill>
                  <a:schemeClr val="bg1"/>
                </a:solidFill>
                <a:latin typeface="Barlow" pitchFamily="2" charset="77"/>
              </a:rPr>
              <a:t>“Explain your POTS to me like I’m a coworker/friend/family member.”</a:t>
            </a:r>
          </a:p>
          <a:p>
            <a:r>
              <a:rPr lang="en-US" sz="3200" dirty="0">
                <a:solidFill>
                  <a:schemeClr val="bg1"/>
                </a:solidFill>
                <a:latin typeface="Barlow" pitchFamily="2" charset="77"/>
              </a:rPr>
              <a:t>Reflect: “What worked? What needs clearer wording?”</a:t>
            </a:r>
          </a:p>
          <a:p>
            <a:endParaRPr lang="en-US" sz="3200" dirty="0">
              <a:solidFill>
                <a:schemeClr val="bg1"/>
              </a:solidFill>
              <a:latin typeface="Barlow" pitchFamily="2" charset="77"/>
            </a:endParaRPr>
          </a:p>
          <a:p>
            <a:r>
              <a:rPr lang="en-US" sz="3200" b="1" dirty="0">
                <a:solidFill>
                  <a:schemeClr val="bg1"/>
                </a:solidFill>
                <a:latin typeface="Barlow" pitchFamily="2" charset="77"/>
              </a:rPr>
              <a:t>Meta-Therapy Focus:</a:t>
            </a:r>
            <a:endParaRPr lang="en-US" sz="3200" dirty="0">
              <a:solidFill>
                <a:schemeClr val="bg1"/>
              </a:solidFill>
              <a:latin typeface="Barlow" pitchFamily="2" charset="77"/>
            </a:endParaRPr>
          </a:p>
          <a:p>
            <a:pPr>
              <a:buFont typeface="Arial" panose="020B0604020202020204" pitchFamily="34" charset="0"/>
              <a:buChar char="•"/>
            </a:pPr>
            <a:r>
              <a:rPr lang="en-US" sz="3200" dirty="0">
                <a:solidFill>
                  <a:schemeClr val="bg1"/>
                </a:solidFill>
                <a:latin typeface="Barlow" pitchFamily="2" charset="77"/>
              </a:rPr>
              <a:t>Self-monitoring and reflection</a:t>
            </a:r>
          </a:p>
          <a:p>
            <a:pPr>
              <a:buFont typeface="Arial" panose="020B0604020202020204" pitchFamily="34" charset="0"/>
              <a:buChar char="•"/>
            </a:pPr>
            <a:r>
              <a:rPr lang="en-US" sz="3200" dirty="0">
                <a:solidFill>
                  <a:schemeClr val="bg1"/>
                </a:solidFill>
                <a:latin typeface="Barlow" pitchFamily="2" charset="77"/>
              </a:rPr>
              <a:t>Repetition to build confidence and autonomy</a:t>
            </a:r>
          </a:p>
          <a:p>
            <a:pPr algn="l"/>
            <a:endParaRPr lang="en-US" sz="36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4795" y="6583795"/>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033358910"/>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813932" y="0"/>
            <a:ext cx="14197468" cy="1064394"/>
          </a:xfrm>
          <a:prstGeom prst="rect">
            <a:avLst/>
          </a:prstGeom>
        </p:spPr>
        <p:txBody>
          <a:bodyPr wrap="square" lIns="0" tIns="0" rIns="0" bIns="0" rtlCol="0" anchor="t">
            <a:spAutoFit/>
          </a:bodyPr>
          <a:lstStyle/>
          <a:p>
            <a:pPr>
              <a:lnSpc>
                <a:spcPts val="8346"/>
              </a:lnSpc>
            </a:pPr>
            <a:r>
              <a:rPr lang="en-US" sz="7072" b="1" dirty="0">
                <a:solidFill>
                  <a:schemeClr val="bg1"/>
                </a:solidFill>
                <a:latin typeface="Barlow" pitchFamily="2" charset="77"/>
              </a:rPr>
              <a:t>IN REAL LIFE:</a:t>
            </a:r>
          </a:p>
        </p:txBody>
      </p:sp>
      <p:sp>
        <p:nvSpPr>
          <p:cNvPr id="7" name="TextBox 7"/>
          <p:cNvSpPr txBox="1"/>
          <p:nvPr/>
        </p:nvSpPr>
        <p:spPr>
          <a:xfrm>
            <a:off x="481228" y="1700934"/>
            <a:ext cx="17654372" cy="7391767"/>
          </a:xfrm>
          <a:prstGeom prst="rect">
            <a:avLst/>
          </a:prstGeom>
        </p:spPr>
        <p:txBody>
          <a:bodyPr wrap="square" lIns="0" tIns="0" rIns="0" bIns="0" rtlCol="0" anchor="t">
            <a:spAutoFit/>
          </a:bodyPr>
          <a:lstStyle/>
          <a:p>
            <a:r>
              <a:rPr lang="en-US" sz="3200" b="1" dirty="0">
                <a:solidFill>
                  <a:schemeClr val="bg1"/>
                </a:solidFill>
                <a:latin typeface="Barlow" pitchFamily="2" charset="77"/>
              </a:rPr>
              <a:t>Outcomes &amp; Key Takeaways</a:t>
            </a:r>
          </a:p>
          <a:p>
            <a:endParaRPr lang="en-US" sz="3200" b="1" dirty="0">
              <a:solidFill>
                <a:schemeClr val="bg1"/>
              </a:solidFill>
              <a:latin typeface="Barlow" pitchFamily="2" charset="77"/>
            </a:endParaRPr>
          </a:p>
          <a:p>
            <a:r>
              <a:rPr lang="en-US" sz="3200" b="1" dirty="0">
                <a:solidFill>
                  <a:schemeClr val="bg1"/>
                </a:solidFill>
                <a:latin typeface="Barlow" pitchFamily="2" charset="77"/>
              </a:rPr>
              <a:t>Benefits for Client:</a:t>
            </a:r>
          </a:p>
          <a:p>
            <a:endParaRPr lang="en-US" sz="3200" dirty="0">
              <a:solidFill>
                <a:schemeClr val="bg1"/>
              </a:solidFill>
              <a:latin typeface="Barlow" pitchFamily="2" charset="77"/>
            </a:endParaRPr>
          </a:p>
          <a:p>
            <a:pPr>
              <a:buFont typeface="Arial" panose="020B0604020202020204" pitchFamily="34" charset="0"/>
              <a:buChar char="•"/>
            </a:pPr>
            <a:r>
              <a:rPr lang="en-US" sz="3200" dirty="0">
                <a:solidFill>
                  <a:schemeClr val="bg1"/>
                </a:solidFill>
                <a:latin typeface="Barlow" pitchFamily="2" charset="77"/>
              </a:rPr>
              <a:t>Clearer communication about health</a:t>
            </a:r>
          </a:p>
          <a:p>
            <a:pPr>
              <a:buFont typeface="Arial" panose="020B0604020202020204" pitchFamily="34" charset="0"/>
              <a:buChar char="•"/>
            </a:pPr>
            <a:r>
              <a:rPr lang="en-US" sz="3200" dirty="0">
                <a:solidFill>
                  <a:schemeClr val="bg1"/>
                </a:solidFill>
                <a:latin typeface="Barlow" pitchFamily="2" charset="77"/>
              </a:rPr>
              <a:t>Increased confidence and self-advocacy</a:t>
            </a:r>
          </a:p>
          <a:p>
            <a:pPr>
              <a:buFont typeface="Arial" panose="020B0604020202020204" pitchFamily="34" charset="0"/>
              <a:buChar char="•"/>
            </a:pPr>
            <a:r>
              <a:rPr lang="en-US" sz="3200" dirty="0">
                <a:solidFill>
                  <a:schemeClr val="bg1"/>
                </a:solidFill>
                <a:latin typeface="Barlow" pitchFamily="2" charset="77"/>
              </a:rPr>
              <a:t>Reduced stress and confusion</a:t>
            </a:r>
          </a:p>
          <a:p>
            <a:endParaRPr lang="en-US" sz="3200" dirty="0">
              <a:solidFill>
                <a:schemeClr val="bg1"/>
              </a:solidFill>
              <a:latin typeface="Barlow" pitchFamily="2" charset="77"/>
            </a:endParaRPr>
          </a:p>
          <a:p>
            <a:r>
              <a:rPr lang="en-US" sz="3200" b="1" dirty="0">
                <a:solidFill>
                  <a:schemeClr val="bg1"/>
                </a:solidFill>
                <a:latin typeface="Barlow" pitchFamily="2" charset="77"/>
              </a:rPr>
              <a:t>SLP Strategies Highlighted:</a:t>
            </a:r>
          </a:p>
          <a:p>
            <a:endParaRPr lang="en-US" sz="3200" dirty="0">
              <a:solidFill>
                <a:schemeClr val="bg1"/>
              </a:solidFill>
              <a:latin typeface="Barlow" pitchFamily="2" charset="77"/>
            </a:endParaRPr>
          </a:p>
          <a:p>
            <a:pPr>
              <a:buFont typeface="Arial" panose="020B0604020202020204" pitchFamily="34" charset="0"/>
              <a:buChar char="•"/>
            </a:pPr>
            <a:r>
              <a:rPr lang="en-US" sz="3200" dirty="0">
                <a:solidFill>
                  <a:schemeClr val="bg1"/>
                </a:solidFill>
                <a:latin typeface="Barlow" pitchFamily="2" charset="77"/>
              </a:rPr>
              <a:t>Use </a:t>
            </a:r>
            <a:r>
              <a:rPr lang="en-US" sz="3200" b="1" dirty="0">
                <a:solidFill>
                  <a:schemeClr val="bg1"/>
                </a:solidFill>
                <a:latin typeface="Barlow" pitchFamily="2" charset="77"/>
              </a:rPr>
              <a:t>Meta-Therapy</a:t>
            </a:r>
            <a:r>
              <a:rPr lang="en-US" sz="3200" dirty="0">
                <a:solidFill>
                  <a:schemeClr val="bg1"/>
                </a:solidFill>
                <a:latin typeface="Barlow" pitchFamily="2" charset="77"/>
              </a:rPr>
              <a:t> to explain </a:t>
            </a:r>
            <a:r>
              <a:rPr lang="en-US" sz="3200" i="1" dirty="0">
                <a:solidFill>
                  <a:schemeClr val="bg1"/>
                </a:solidFill>
                <a:latin typeface="Barlow" pitchFamily="2" charset="77"/>
              </a:rPr>
              <a:t>why and how</a:t>
            </a:r>
            <a:r>
              <a:rPr lang="en-US" sz="3200" dirty="0">
                <a:solidFill>
                  <a:schemeClr val="bg1"/>
                </a:solidFill>
                <a:latin typeface="Barlow" pitchFamily="2" charset="77"/>
              </a:rPr>
              <a:t> exercises matter</a:t>
            </a:r>
          </a:p>
          <a:p>
            <a:pPr>
              <a:buFont typeface="Arial" panose="020B0604020202020204" pitchFamily="34" charset="0"/>
              <a:buChar char="•"/>
            </a:pPr>
            <a:r>
              <a:rPr lang="en-US" sz="3200" dirty="0">
                <a:solidFill>
                  <a:schemeClr val="bg1"/>
                </a:solidFill>
                <a:latin typeface="Barlow" pitchFamily="2" charset="77"/>
              </a:rPr>
              <a:t>Integrate </a:t>
            </a:r>
            <a:r>
              <a:rPr lang="en-US" sz="3200" b="1" dirty="0">
                <a:solidFill>
                  <a:schemeClr val="bg1"/>
                </a:solidFill>
                <a:latin typeface="Barlow" pitchFamily="2" charset="77"/>
              </a:rPr>
              <a:t>co-regulation</a:t>
            </a:r>
            <a:r>
              <a:rPr lang="en-US" sz="3200" dirty="0">
                <a:solidFill>
                  <a:schemeClr val="bg1"/>
                </a:solidFill>
                <a:latin typeface="Barlow" pitchFamily="2" charset="77"/>
              </a:rPr>
              <a:t> to support emotional engagement</a:t>
            </a:r>
          </a:p>
          <a:p>
            <a:pPr>
              <a:buFont typeface="Arial" panose="020B0604020202020204" pitchFamily="34" charset="0"/>
              <a:buChar char="•"/>
            </a:pPr>
            <a:r>
              <a:rPr lang="en-US" sz="3200" dirty="0">
                <a:solidFill>
                  <a:schemeClr val="bg1"/>
                </a:solidFill>
                <a:latin typeface="Barlow" pitchFamily="2" charset="77"/>
              </a:rPr>
              <a:t>Foster </a:t>
            </a:r>
            <a:r>
              <a:rPr lang="en-US" sz="3200" b="1" dirty="0">
                <a:solidFill>
                  <a:schemeClr val="bg1"/>
                </a:solidFill>
                <a:latin typeface="Barlow" pitchFamily="2" charset="77"/>
              </a:rPr>
              <a:t>health literacy</a:t>
            </a:r>
            <a:r>
              <a:rPr lang="en-US" sz="3200" dirty="0">
                <a:solidFill>
                  <a:schemeClr val="bg1"/>
                </a:solidFill>
                <a:latin typeface="Barlow" pitchFamily="2" charset="77"/>
              </a:rPr>
              <a:t> alongside speech-language skills</a:t>
            </a:r>
          </a:p>
          <a:p>
            <a:pPr algn="l"/>
            <a:endParaRPr lang="en-US" sz="3600" i="1" dirty="0">
              <a:solidFill>
                <a:schemeClr val="bg1"/>
              </a:solidFill>
              <a:latin typeface="Barlow" pitchFamily="2" charset="77"/>
              <a:cs typeface="Arial" panose="020B0604020202020204" pitchFamily="34" charset="0"/>
            </a:endParaRPr>
          </a:p>
          <a:p>
            <a:pPr>
              <a:lnSpc>
                <a:spcPts val="3359"/>
              </a:lnSpc>
              <a:spcBef>
                <a:spcPct val="0"/>
              </a:spcBef>
            </a:pPr>
            <a:endParaRPr lang="en-US" sz="3600" b="1" spc="-24" dirty="0">
              <a:solidFill>
                <a:srgbClr val="000000"/>
              </a:solidFill>
              <a:latin typeface="Arial" panose="020B0604020202020204" pitchFamily="34" charset="0"/>
              <a:cs typeface="Arial" panose="020B0604020202020204" pitchFamily="34" charset="0"/>
            </a:endParaRPr>
          </a:p>
        </p:txBody>
      </p:sp>
      <p:pic>
        <p:nvPicPr>
          <p:cNvPr id="9" name="Picture 8" descr="A rainbow circle with a speech bubble&#10;&#10;Description automatically generated">
            <a:extLst>
              <a:ext uri="{FF2B5EF4-FFF2-40B4-BE49-F238E27FC236}">
                <a16:creationId xmlns:a16="http://schemas.microsoft.com/office/drawing/2014/main" id="{1D0308A5-E2D7-0887-1A2F-B4DD0F2CF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2397" y="556850"/>
            <a:ext cx="3703205" cy="3703205"/>
          </a:xfrm>
          <a:prstGeom prst="rect">
            <a:avLst/>
          </a:prstGeom>
        </p:spPr>
      </p:pic>
      <p:pic>
        <p:nvPicPr>
          <p:cNvPr id="2" name="Audio 1">
            <a:hlinkClick r:id="" action="ppaction://media"/>
            <a:extLst>
              <a:ext uri="{FF2B5EF4-FFF2-40B4-BE49-F238E27FC236}">
                <a16:creationId xmlns:a16="http://schemas.microsoft.com/office/drawing/2014/main" id="{2AC8E587-6269-CD9E-826F-D6911F82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12272627-B32C-6D6B-BC49-6FDE9A7BA3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19753" y="419100"/>
            <a:ext cx="6502400" cy="9753600"/>
          </a:xfrm>
          <a:prstGeom prst="rect">
            <a:avLst/>
          </a:prstGeom>
        </p:spPr>
      </p:pic>
    </p:spTree>
    <p:extLst>
      <p:ext uri="{BB962C8B-B14F-4D97-AF65-F5344CB8AC3E}">
        <p14:creationId xmlns:p14="http://schemas.microsoft.com/office/powerpoint/2010/main" val="3404483349"/>
      </p:ext>
    </p:extLst>
  </p:cSld>
  <p:clrMapOvr>
    <a:masterClrMapping/>
  </p:clrMapOvr>
  <mc:AlternateContent xmlns:mc="http://schemas.openxmlformats.org/markup-compatibility/2006" xmlns:p14="http://schemas.microsoft.com/office/powerpoint/2010/main">
    <mc:Choice Requires="p14">
      <p:transition spd="slow" p14:dur="2000" advTm="97152"/>
    </mc:Choice>
    <mc:Fallback xmlns="">
      <p:transition spd="slow" advTm="9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4" name="TextBox 4"/>
          <p:cNvSpPr txBox="1"/>
          <p:nvPr/>
        </p:nvSpPr>
        <p:spPr>
          <a:xfrm>
            <a:off x="469707" y="1250372"/>
            <a:ext cx="6727043" cy="5321970"/>
          </a:xfrm>
          <a:prstGeom prst="rect">
            <a:avLst/>
          </a:prstGeom>
        </p:spPr>
        <p:txBody>
          <a:bodyPr wrap="square" lIns="0" tIns="0" rIns="0" bIns="0" rtlCol="0" anchor="t">
            <a:spAutoFit/>
          </a:bodyPr>
          <a:lstStyle/>
          <a:p>
            <a:pPr>
              <a:lnSpc>
                <a:spcPts val="8346"/>
              </a:lnSpc>
            </a:pPr>
            <a:r>
              <a:rPr lang="en-US" sz="7072" b="1" dirty="0">
                <a:solidFill>
                  <a:srgbClr val="FFFFFF"/>
                </a:solidFill>
                <a:latin typeface="Barlow" pitchFamily="2" charset="77"/>
              </a:rPr>
              <a:t>What does this have to do with therapeutic rapport and outcomes?</a:t>
            </a:r>
          </a:p>
        </p:txBody>
      </p:sp>
      <p:sp>
        <p:nvSpPr>
          <p:cNvPr id="6" name="TextBox 6"/>
          <p:cNvSpPr txBox="1"/>
          <p:nvPr/>
        </p:nvSpPr>
        <p:spPr>
          <a:xfrm>
            <a:off x="7749640" y="1250372"/>
            <a:ext cx="10308380" cy="8402300"/>
          </a:xfrm>
          <a:prstGeom prst="rect">
            <a:avLst/>
          </a:prstGeom>
        </p:spPr>
        <p:txBody>
          <a:bodyPr wrap="square" lIns="0" tIns="0" rIns="0" bIns="0" rtlCol="0" anchor="t">
            <a:spAutoFit/>
          </a:bodyPr>
          <a:lstStyle/>
          <a:p>
            <a:r>
              <a:rPr lang="en-US" sz="4200" b="1" dirty="0">
                <a:solidFill>
                  <a:schemeClr val="bg1"/>
                </a:solidFill>
                <a:latin typeface="Barlow" pitchFamily="2" charset="77"/>
                <a:cs typeface="Arial" panose="020B0604020202020204" pitchFamily="34" charset="0"/>
              </a:rPr>
              <a:t>Reframing our approaches:</a:t>
            </a:r>
          </a:p>
          <a:p>
            <a:endParaRPr lang="en-US" sz="4200" b="1" dirty="0">
              <a:solidFill>
                <a:schemeClr val="bg1"/>
              </a:solidFill>
              <a:latin typeface="Barlow" pitchFamily="2" charset="77"/>
              <a:cs typeface="Arial" panose="020B0604020202020204" pitchFamily="34" charset="0"/>
            </a:endParaRPr>
          </a:p>
          <a:p>
            <a:r>
              <a:rPr lang="en-US" sz="4200" b="1" dirty="0">
                <a:solidFill>
                  <a:schemeClr val="bg1"/>
                </a:solidFill>
                <a:latin typeface="Barlow" pitchFamily="2" charset="77"/>
                <a:cs typeface="Arial" panose="020B0604020202020204" pitchFamily="34" charset="0"/>
              </a:rPr>
              <a:t>Shows our clients we are centering them, and not making attempts to assimilate them to the presumed default.</a:t>
            </a:r>
          </a:p>
          <a:p>
            <a:endParaRPr lang="en-US" sz="4200" b="1" dirty="0">
              <a:solidFill>
                <a:schemeClr val="bg1"/>
              </a:solidFill>
              <a:latin typeface="Barlow" pitchFamily="2" charset="77"/>
              <a:cs typeface="Arial" panose="020B0604020202020204" pitchFamily="34" charset="0"/>
            </a:endParaRPr>
          </a:p>
          <a:p>
            <a:r>
              <a:rPr lang="en-US" sz="4200" b="1" dirty="0">
                <a:solidFill>
                  <a:schemeClr val="bg1"/>
                </a:solidFill>
                <a:latin typeface="Barlow" pitchFamily="2" charset="77"/>
                <a:cs typeface="Arial" panose="020B0604020202020204" pitchFamily="34" charset="0"/>
              </a:rPr>
              <a:t>This applies to all goals, interactions and written reports.</a:t>
            </a:r>
          </a:p>
          <a:p>
            <a:endParaRPr lang="en-US" sz="4200" b="1" dirty="0">
              <a:solidFill>
                <a:schemeClr val="bg1"/>
              </a:solidFill>
              <a:latin typeface="Barlow" pitchFamily="2" charset="77"/>
              <a:cs typeface="Arial" panose="020B0604020202020204" pitchFamily="34" charset="0"/>
            </a:endParaRPr>
          </a:p>
          <a:p>
            <a:r>
              <a:rPr lang="en-US" sz="4200" b="1" dirty="0">
                <a:solidFill>
                  <a:schemeClr val="bg1"/>
                </a:solidFill>
                <a:latin typeface="Barlow" pitchFamily="2" charset="77"/>
                <a:cs typeface="Arial" panose="020B0604020202020204" pitchFamily="34" charset="0"/>
              </a:rPr>
              <a:t>When people feel comfortable with you, it shows in their outcomes!</a:t>
            </a:r>
            <a:endParaRPr lang="en-US" sz="4200" b="1" dirty="0">
              <a:solidFill>
                <a:srgbClr val="FFFFFF"/>
              </a:solidFill>
              <a:latin typeface="Barlow" pitchFamily="2" charset="77"/>
              <a:cs typeface="Arial" panose="020B0604020202020204" pitchFamily="34" charset="0"/>
            </a:endParaRPr>
          </a:p>
          <a:p>
            <a:pPr>
              <a:spcBef>
                <a:spcPct val="0"/>
              </a:spcBef>
            </a:pPr>
            <a:endParaRPr lang="en-US" sz="4200" b="1" spc="-23" dirty="0">
              <a:solidFill>
                <a:schemeClr val="bg1"/>
              </a:solidFill>
              <a:latin typeface="Arial" panose="020B0604020202020204" pitchFamily="34" charset="0"/>
              <a:cs typeface="Arial" panose="020B0604020202020204" pitchFamily="34" charset="0"/>
            </a:endParaRPr>
          </a:p>
          <a:p>
            <a:pPr>
              <a:spcBef>
                <a:spcPct val="0"/>
              </a:spcBef>
            </a:pPr>
            <a:endParaRPr lang="en-US" sz="4200" b="1" dirty="0">
              <a:solidFill>
                <a:schemeClr val="bg1"/>
              </a:solidFill>
              <a:latin typeface="Arial" panose="020B0604020202020204" pitchFamily="34" charset="0"/>
              <a:cs typeface="Arial" panose="020B0604020202020204" pitchFamily="34" charset="0"/>
            </a:endParaRPr>
          </a:p>
        </p:txBody>
      </p:sp>
      <p:pic>
        <p:nvPicPr>
          <p:cNvPr id="7" name="Picture 6" descr="A rainbow circle with a speech bubble&#10;&#10;Description automatically generated">
            <a:extLst>
              <a:ext uri="{FF2B5EF4-FFF2-40B4-BE49-F238E27FC236}">
                <a16:creationId xmlns:a16="http://schemas.microsoft.com/office/drawing/2014/main" id="{1A2F0324-18A8-6955-75D9-77089CFA1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7026" y="6972300"/>
            <a:ext cx="3032406" cy="3032406"/>
          </a:xfrm>
          <a:prstGeom prst="rect">
            <a:avLst/>
          </a:prstGeom>
        </p:spPr>
      </p:pic>
      <p:pic>
        <p:nvPicPr>
          <p:cNvPr id="2" name="Audio 1">
            <a:hlinkClick r:id="" action="ppaction://media"/>
            <a:extLst>
              <a:ext uri="{FF2B5EF4-FFF2-40B4-BE49-F238E27FC236}">
                <a16:creationId xmlns:a16="http://schemas.microsoft.com/office/drawing/2014/main" id="{733DAB79-AD8C-2145-EB81-7F477C573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555368088"/>
      </p:ext>
    </p:extLst>
  </p:cSld>
  <p:clrMapOvr>
    <a:masterClrMapping/>
  </p:clrMapOvr>
  <mc:AlternateContent xmlns:mc="http://schemas.openxmlformats.org/markup-compatibility/2006" xmlns:p14="http://schemas.microsoft.com/office/powerpoint/2010/main">
    <mc:Choice Requires="p14">
      <p:transition spd="slow" p14:dur="2000" advTm="83776"/>
    </mc:Choice>
    <mc:Fallback xmlns="">
      <p:transition spd="slow" advTm="8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8C52FF">
                <a:alpha val="100000"/>
              </a:srgbClr>
            </a:gs>
            <a:gs pos="100000">
              <a:srgbClr val="5CE1E6">
                <a:alpha val="100000"/>
              </a:srgbClr>
            </a:gs>
          </a:gsLst>
          <a:lin ang="0" scaled="0"/>
        </a:gradFill>
        <a:effectLst/>
      </p:bgPr>
    </p:bg>
    <p:spTree>
      <p:nvGrpSpPr>
        <p:cNvPr id="1" name=""/>
        <p:cNvGrpSpPr/>
        <p:nvPr/>
      </p:nvGrpSpPr>
      <p:grpSpPr>
        <a:xfrm>
          <a:off x="0" y="0"/>
          <a:ext cx="0" cy="0"/>
          <a:chOff x="0" y="0"/>
          <a:chExt cx="0" cy="0"/>
        </a:xfrm>
      </p:grpSpPr>
      <p:sp>
        <p:nvSpPr>
          <p:cNvPr id="6" name="TextBox 6"/>
          <p:cNvSpPr txBox="1"/>
          <p:nvPr/>
        </p:nvSpPr>
        <p:spPr>
          <a:xfrm>
            <a:off x="609600" y="682654"/>
            <a:ext cx="16404773" cy="9451946"/>
          </a:xfrm>
          <a:prstGeom prst="rect">
            <a:avLst/>
          </a:prstGeom>
        </p:spPr>
        <p:txBody>
          <a:bodyPr wrap="square" lIns="0" tIns="0" rIns="0" bIns="0" rtlCol="0" anchor="t">
            <a:spAutoFit/>
          </a:bodyPr>
          <a:lstStyle/>
          <a:p>
            <a:pPr>
              <a:lnSpc>
                <a:spcPts val="8346"/>
              </a:lnSpc>
            </a:pPr>
            <a:r>
              <a:rPr lang="en-US" sz="5400" b="1" dirty="0">
                <a:solidFill>
                  <a:schemeClr val="bg1"/>
                </a:solidFill>
                <a:latin typeface="Barlow" pitchFamily="2" charset="77"/>
              </a:rPr>
              <a:t>Bringing it all together…</a:t>
            </a:r>
          </a:p>
          <a:p>
            <a:pPr>
              <a:lnSpc>
                <a:spcPts val="8346"/>
              </a:lnSpc>
            </a:pPr>
            <a:endParaRPr lang="en-US" sz="5400" b="1" dirty="0">
              <a:solidFill>
                <a:schemeClr val="bg1"/>
              </a:solidFill>
              <a:latin typeface="Barlow" pitchFamily="2" charset="77"/>
            </a:endParaRPr>
          </a:p>
          <a:p>
            <a:pPr>
              <a:lnSpc>
                <a:spcPts val="8346"/>
              </a:lnSpc>
            </a:pPr>
            <a:r>
              <a:rPr lang="en-US" sz="5400" b="1" dirty="0">
                <a:solidFill>
                  <a:schemeClr val="bg1"/>
                </a:solidFill>
                <a:latin typeface="Barlow" pitchFamily="2" charset="77"/>
              </a:rPr>
              <a:t>Examining our intersections and approaching our clients and their families from an understanding of lived experience will improve our outcomes! From goal writing to rapport building to health literacy outcomes, we can continue to make a positive impact on each person we serve, embodying person-centered care.</a:t>
            </a:r>
          </a:p>
        </p:txBody>
      </p:sp>
      <p:pic>
        <p:nvPicPr>
          <p:cNvPr id="7" name="Picture 6" descr="A rainbow circle with a speech bubble&#10;&#10;Description automatically generated">
            <a:extLst>
              <a:ext uri="{FF2B5EF4-FFF2-40B4-BE49-F238E27FC236}">
                <a16:creationId xmlns:a16="http://schemas.microsoft.com/office/drawing/2014/main" id="{4BE8E764-5B66-C0BA-F658-74A63A5E8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8400" y="0"/>
            <a:ext cx="3032406" cy="3032406"/>
          </a:xfrm>
          <a:prstGeom prst="rect">
            <a:avLst/>
          </a:prstGeom>
        </p:spPr>
      </p:pic>
      <p:pic>
        <p:nvPicPr>
          <p:cNvPr id="2" name="Audio 1">
            <a:hlinkClick r:id="" action="ppaction://media"/>
            <a:extLst>
              <a:ext uri="{FF2B5EF4-FFF2-40B4-BE49-F238E27FC236}">
                <a16:creationId xmlns:a16="http://schemas.microsoft.com/office/drawing/2014/main" id="{CF3BA61D-5470-A9C0-81F6-36180901FE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54"/>
    </mc:Choice>
    <mc:Fallback xmlns="">
      <p:transition spd="slow" advTm="4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05831" y="480695"/>
            <a:ext cx="15883367" cy="1124585"/>
          </a:xfrm>
          <a:prstGeom prst="rect">
            <a:avLst/>
          </a:prstGeom>
        </p:spPr>
        <p:txBody>
          <a:bodyPr lIns="0" tIns="0" rIns="0" bIns="0" rtlCol="0" anchor="t">
            <a:spAutoFit/>
          </a:bodyPr>
          <a:lstStyle/>
          <a:p>
            <a:pPr algn="l">
              <a:lnSpc>
                <a:spcPts val="8739"/>
              </a:lnSpc>
            </a:pPr>
            <a:r>
              <a:rPr lang="en-US" sz="7599" spc="607" dirty="0">
                <a:solidFill>
                  <a:srgbClr val="FFFFFF"/>
                </a:solidFill>
                <a:latin typeface="Poppins Bold"/>
                <a:ea typeface="Poppins Bold"/>
                <a:cs typeface="Poppins Bold"/>
                <a:sym typeface="Poppins Bold"/>
              </a:rPr>
              <a:t>ADVOCACY SCENARIOS</a:t>
            </a:r>
          </a:p>
        </p:txBody>
      </p:sp>
      <p:sp>
        <p:nvSpPr>
          <p:cNvPr id="3" name="TextBox 3"/>
          <p:cNvSpPr txBox="1"/>
          <p:nvPr/>
        </p:nvSpPr>
        <p:spPr>
          <a:xfrm>
            <a:off x="205831" y="1903045"/>
            <a:ext cx="18082169" cy="8383955"/>
          </a:xfrm>
          <a:prstGeom prst="rect">
            <a:avLst/>
          </a:prstGeom>
        </p:spPr>
        <p:txBody>
          <a:bodyPr lIns="0" tIns="0" rIns="0" bIns="0" rtlCol="0" anchor="t">
            <a:spAutoFit/>
          </a:bodyPr>
          <a:lstStyle/>
          <a:p>
            <a:pPr algn="l">
              <a:lnSpc>
                <a:spcPts val="3963"/>
              </a:lnSpc>
            </a:pPr>
            <a:r>
              <a:rPr lang="en-US" sz="3222" b="1" spc="254">
                <a:solidFill>
                  <a:srgbClr val="FFFFFF"/>
                </a:solidFill>
                <a:latin typeface="Barlow SemiCondensed Bold"/>
                <a:ea typeface="Barlow SemiCondensed Bold"/>
                <a:cs typeface="Barlow SemiCondensed Bold"/>
                <a:sym typeface="Barlow SemiCondensed Bold"/>
              </a:rPr>
              <a:t>Your colleague is Autistic. She's open about her neurotype and educates others in working with Autistic populations. She's asked for accommodations in the workplace many times, but hasn't received any. She keeps running into institutional barriers like "lack of ability to stop automatic lights from turning on" and "no space for sensory regulation." She educates others in how to accommodate Autistic people but isn't able to advocate for herself in the workplace and be heard. Now she's experiencing burnout and has been placed on probation for needing a reduced schedule. She’s been told that maybe she isn’t cut out for this line of work by a superior.</a:t>
            </a:r>
          </a:p>
          <a:p>
            <a:pPr algn="l">
              <a:lnSpc>
                <a:spcPts val="3963"/>
              </a:lnSpc>
            </a:pPr>
            <a:endParaRPr lang="en-US" sz="3222" b="1" spc="254">
              <a:solidFill>
                <a:srgbClr val="FFFFFF"/>
              </a:solidFill>
              <a:latin typeface="Barlow SemiCondensed Bold"/>
              <a:ea typeface="Barlow SemiCondensed Bold"/>
              <a:cs typeface="Barlow SemiCondensed Bold"/>
              <a:sym typeface="Barlow SemiCondensed Bold"/>
            </a:endParaRPr>
          </a:p>
          <a:p>
            <a:pPr algn="l">
              <a:lnSpc>
                <a:spcPts val="3963"/>
              </a:lnSpc>
            </a:pPr>
            <a:r>
              <a:rPr lang="en-US" sz="3222" b="1" spc="254">
                <a:solidFill>
                  <a:srgbClr val="FFFFFF"/>
                </a:solidFill>
                <a:latin typeface="Barlow SemiCondensed Bold"/>
                <a:ea typeface="Barlow SemiCondensed Bold"/>
                <a:cs typeface="Barlow SemiCondensed Bold"/>
                <a:sym typeface="Barlow SemiCondensed Bold"/>
              </a:rPr>
              <a:t>Factors:</a:t>
            </a:r>
          </a:p>
          <a:p>
            <a:pPr algn="l">
              <a:lnSpc>
                <a:spcPts val="3963"/>
              </a:lnSpc>
            </a:pPr>
            <a:r>
              <a:rPr lang="en-US" sz="3222" b="1" spc="254">
                <a:solidFill>
                  <a:srgbClr val="FFFFFF"/>
                </a:solidFill>
                <a:latin typeface="Barlow SemiCondensed Bold"/>
                <a:ea typeface="Barlow SemiCondensed Bold"/>
                <a:cs typeface="Barlow SemiCondensed Bold"/>
                <a:sym typeface="Barlow SemiCondensed Bold"/>
              </a:rPr>
              <a:t>1) This is the only openly Autistic person in the workplace</a:t>
            </a:r>
          </a:p>
          <a:p>
            <a:pPr algn="l">
              <a:lnSpc>
                <a:spcPts val="3963"/>
              </a:lnSpc>
            </a:pPr>
            <a:r>
              <a:rPr lang="en-US" sz="3222" b="1" spc="254">
                <a:solidFill>
                  <a:srgbClr val="FFFFFF"/>
                </a:solidFill>
                <a:latin typeface="Barlow SemiCondensed Bold"/>
                <a:ea typeface="Barlow SemiCondensed Bold"/>
                <a:cs typeface="Barlow SemiCondensed Bold"/>
                <a:sym typeface="Barlow SemiCondensed Bold"/>
              </a:rPr>
              <a:t>2) She's been very vocal about things like "please don't support Autism Speaks," but the department still raises money for an Autism Speaks 5k and "lights it up blue" in May</a:t>
            </a:r>
          </a:p>
          <a:p>
            <a:pPr algn="l">
              <a:lnSpc>
                <a:spcPts val="3963"/>
              </a:lnSpc>
            </a:pPr>
            <a:r>
              <a:rPr lang="en-US" sz="3222" b="1" spc="254">
                <a:solidFill>
                  <a:srgbClr val="FFFFFF"/>
                </a:solidFill>
                <a:latin typeface="Barlow SemiCondensed Bold"/>
                <a:ea typeface="Barlow SemiCondensed Bold"/>
                <a:cs typeface="Barlow SemiCondensed Bold"/>
                <a:sym typeface="Barlow SemiCondensed Bold"/>
              </a:rPr>
              <a:t>3) You've overheard people saying things like "I wish I could work halfdays 3 times a week..."</a:t>
            </a:r>
          </a:p>
          <a:p>
            <a:pPr algn="l">
              <a:lnSpc>
                <a:spcPts val="3963"/>
              </a:lnSpc>
            </a:pPr>
            <a:r>
              <a:rPr lang="en-US" sz="3222" b="1" spc="254">
                <a:solidFill>
                  <a:srgbClr val="FFFFFF"/>
                </a:solidFill>
                <a:latin typeface="Barlow SemiCondensed Bold"/>
                <a:ea typeface="Barlow SemiCondensed Bold"/>
                <a:cs typeface="Barlow SemiCondensed Bold"/>
                <a:sym typeface="Barlow SemiCondensed Bold"/>
              </a:rPr>
              <a:t>4) This colleague has multiple other medical disabilities </a:t>
            </a:r>
          </a:p>
          <a:p>
            <a:pPr algn="l">
              <a:lnSpc>
                <a:spcPts val="3963"/>
              </a:lnSpc>
            </a:pPr>
            <a:endParaRPr lang="en-US" sz="3222" b="1" spc="254">
              <a:solidFill>
                <a:srgbClr val="FFFFFF"/>
              </a:solidFill>
              <a:latin typeface="Barlow SemiCondensed Bold"/>
              <a:ea typeface="Barlow SemiCondensed Bold"/>
              <a:cs typeface="Barlow SemiCondensed Bold"/>
              <a:sym typeface="Barlow SemiCondensed Bold"/>
            </a:endParaRPr>
          </a:p>
        </p:txBody>
      </p:sp>
      <p:sp>
        <p:nvSpPr>
          <p:cNvPr id="4" name="Freeform 4"/>
          <p:cNvSpPr/>
          <p:nvPr/>
        </p:nvSpPr>
        <p:spPr>
          <a:xfrm>
            <a:off x="15274669" y="283513"/>
            <a:ext cx="1629057" cy="1629057"/>
          </a:xfrm>
          <a:custGeom>
            <a:avLst/>
            <a:gdLst/>
            <a:ahLst/>
            <a:cxnLst/>
            <a:rect l="l" t="t" r="r" b="b"/>
            <a:pathLst>
              <a:path w="1629057" h="1629057">
                <a:moveTo>
                  <a:pt x="0" y="0"/>
                </a:moveTo>
                <a:lnTo>
                  <a:pt x="1629057" y="0"/>
                </a:lnTo>
                <a:lnTo>
                  <a:pt x="1629057" y="1629057"/>
                </a:lnTo>
                <a:lnTo>
                  <a:pt x="0" y="1629057"/>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494C76B1-589F-D37E-3528-4CAEFAC85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413"/>
    </mc:Choice>
    <mc:Fallback xmlns="">
      <p:transition spd="slow" advTm="13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86209" y="1719628"/>
            <a:ext cx="8158862" cy="8284207"/>
          </a:xfrm>
          <a:custGeom>
            <a:avLst/>
            <a:gdLst/>
            <a:ahLst/>
            <a:cxnLst/>
            <a:rect l="l" t="t" r="r" b="b"/>
            <a:pathLst>
              <a:path w="8158862" h="8284207">
                <a:moveTo>
                  <a:pt x="0" y="0"/>
                </a:moveTo>
                <a:lnTo>
                  <a:pt x="8158861" y="0"/>
                </a:lnTo>
                <a:lnTo>
                  <a:pt x="8158861" y="8284207"/>
                </a:lnTo>
                <a:lnTo>
                  <a:pt x="0" y="8284207"/>
                </a:lnTo>
                <a:lnTo>
                  <a:pt x="0" y="0"/>
                </a:lnTo>
                <a:close/>
              </a:path>
            </a:pathLst>
          </a:custGeom>
          <a:blipFill>
            <a:blip r:embed="rId4"/>
            <a:stretch>
              <a:fillRect/>
            </a:stretch>
          </a:blipFill>
        </p:spPr>
      </p:sp>
      <p:sp>
        <p:nvSpPr>
          <p:cNvPr id="3" name="Freeform 3"/>
          <p:cNvSpPr/>
          <p:nvPr/>
        </p:nvSpPr>
        <p:spPr>
          <a:xfrm>
            <a:off x="9817158" y="1719628"/>
            <a:ext cx="8167057" cy="8284207"/>
          </a:xfrm>
          <a:custGeom>
            <a:avLst/>
            <a:gdLst/>
            <a:ahLst/>
            <a:cxnLst/>
            <a:rect l="l" t="t" r="r" b="b"/>
            <a:pathLst>
              <a:path w="8167057" h="8284207">
                <a:moveTo>
                  <a:pt x="0" y="0"/>
                </a:moveTo>
                <a:lnTo>
                  <a:pt x="8167057" y="0"/>
                </a:lnTo>
                <a:lnTo>
                  <a:pt x="8167057" y="8284207"/>
                </a:lnTo>
                <a:lnTo>
                  <a:pt x="0" y="8284207"/>
                </a:lnTo>
                <a:lnTo>
                  <a:pt x="0" y="0"/>
                </a:lnTo>
                <a:close/>
              </a:path>
            </a:pathLst>
          </a:custGeom>
          <a:blipFill>
            <a:blip r:embed="rId5"/>
            <a:stretch>
              <a:fillRect/>
            </a:stretch>
          </a:blipFill>
        </p:spPr>
      </p:sp>
      <p:sp>
        <p:nvSpPr>
          <p:cNvPr id="4" name="TextBox 4"/>
          <p:cNvSpPr txBox="1"/>
          <p:nvPr/>
        </p:nvSpPr>
        <p:spPr>
          <a:xfrm>
            <a:off x="486209" y="647489"/>
            <a:ext cx="8158862" cy="790997"/>
          </a:xfrm>
          <a:prstGeom prst="rect">
            <a:avLst/>
          </a:prstGeom>
        </p:spPr>
        <p:txBody>
          <a:bodyPr lIns="0" tIns="0" rIns="0" bIns="0" rtlCol="0" anchor="t">
            <a:spAutoFit/>
          </a:bodyPr>
          <a:lstStyle/>
          <a:p>
            <a:pPr algn="l">
              <a:lnSpc>
                <a:spcPts val="6211"/>
              </a:lnSpc>
            </a:pPr>
            <a:r>
              <a:rPr lang="en-US" sz="5401" b="1" spc="432">
                <a:solidFill>
                  <a:srgbClr val="FFFFFF"/>
                </a:solidFill>
                <a:latin typeface="Poppins Bold"/>
                <a:ea typeface="Poppins Bold"/>
                <a:cs typeface="Poppins Bold"/>
                <a:sym typeface="Poppins Bold"/>
              </a:rPr>
              <a:t>WHAT’S MISSING?</a:t>
            </a:r>
          </a:p>
        </p:txBody>
      </p:sp>
      <p:pic>
        <p:nvPicPr>
          <p:cNvPr id="5" name="Audio 4">
            <a:hlinkClick r:id="" action="ppaction://media"/>
            <a:extLst>
              <a:ext uri="{FF2B5EF4-FFF2-40B4-BE49-F238E27FC236}">
                <a16:creationId xmlns:a16="http://schemas.microsoft.com/office/drawing/2014/main" id="{0F4E8E46-6145-9C7D-18AF-66CAF5F2DF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840"/>
    </mc:Choice>
    <mc:Fallback xmlns="">
      <p:transition spd="slow" advTm="28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05831" y="480695"/>
            <a:ext cx="15883367" cy="1124585"/>
          </a:xfrm>
          <a:prstGeom prst="rect">
            <a:avLst/>
          </a:prstGeom>
        </p:spPr>
        <p:txBody>
          <a:bodyPr lIns="0" tIns="0" rIns="0" bIns="0" rtlCol="0" anchor="t">
            <a:spAutoFit/>
          </a:bodyPr>
          <a:lstStyle/>
          <a:p>
            <a:pPr algn="l">
              <a:lnSpc>
                <a:spcPts val="8739"/>
              </a:lnSpc>
            </a:pPr>
            <a:r>
              <a:rPr lang="en-US" sz="7599" spc="607" dirty="0">
                <a:solidFill>
                  <a:srgbClr val="FFFFFF"/>
                </a:solidFill>
                <a:latin typeface="Poppins Bold"/>
                <a:ea typeface="Poppins Bold"/>
                <a:cs typeface="Poppins Bold"/>
                <a:sym typeface="Poppins Bold"/>
              </a:rPr>
              <a:t>ADVOCACY SCENARIOS</a:t>
            </a:r>
          </a:p>
        </p:txBody>
      </p:sp>
      <p:sp>
        <p:nvSpPr>
          <p:cNvPr id="3" name="TextBox 3"/>
          <p:cNvSpPr txBox="1"/>
          <p:nvPr/>
        </p:nvSpPr>
        <p:spPr>
          <a:xfrm>
            <a:off x="294840" y="1899287"/>
            <a:ext cx="17698320" cy="8417346"/>
          </a:xfrm>
          <a:prstGeom prst="rect">
            <a:avLst/>
          </a:prstGeom>
        </p:spPr>
        <p:txBody>
          <a:bodyPr lIns="0" tIns="0" rIns="0" bIns="0" rtlCol="0" anchor="t">
            <a:spAutoFit/>
          </a:bodyPr>
          <a:lstStyle/>
          <a:p>
            <a:pPr algn="l">
              <a:lnSpc>
                <a:spcPts val="3963"/>
              </a:lnSpc>
            </a:pPr>
            <a:r>
              <a:rPr lang="en-US" sz="3222" b="1" spc="254" dirty="0">
                <a:solidFill>
                  <a:srgbClr val="FFFFFF"/>
                </a:solidFill>
                <a:latin typeface="Barlow SemiCondensed Bold"/>
                <a:ea typeface="Barlow SemiCondensed Bold"/>
                <a:cs typeface="Barlow SemiCondensed Bold"/>
                <a:sym typeface="Barlow SemiCondensed Bold"/>
              </a:rPr>
              <a:t>A client in your clinic asks to change clinicians after you have an incidental friendly exchange. You ask some questions to see what's going on so that you can talk to your supervisor and the other clinician. The client says that they've been made to feel uncomfortable, as if they aren't committed to their treatment, for missing a few sessions. Their clinician has told them, "if you don't come every week, this treatment won't work," "when I look at your progress, it goes down on our progress monitoring chart after you miss sessions," and has accused the client of being "too emotional."</a:t>
            </a:r>
          </a:p>
          <a:p>
            <a:pPr algn="l">
              <a:lnSpc>
                <a:spcPts val="3963"/>
              </a:lnSpc>
            </a:pPr>
            <a:endParaRPr lang="en-US" sz="3222" b="1" spc="254" dirty="0">
              <a:solidFill>
                <a:srgbClr val="FFFFFF"/>
              </a:solidFill>
              <a:latin typeface="Barlow SemiCondensed Bold"/>
              <a:ea typeface="Barlow SemiCondensed Bold"/>
              <a:cs typeface="Barlow SemiCondensed Bold"/>
              <a:sym typeface="Barlow SemiCondensed Bold"/>
            </a:endParaRPr>
          </a:p>
          <a:p>
            <a:pPr algn="l">
              <a:lnSpc>
                <a:spcPts val="3963"/>
              </a:lnSpc>
            </a:pPr>
            <a:endParaRPr lang="en-US" sz="3222" b="1" spc="254" dirty="0">
              <a:solidFill>
                <a:srgbClr val="FFFFFF"/>
              </a:solidFill>
              <a:latin typeface="Barlow SemiCondensed Bold"/>
              <a:ea typeface="Barlow SemiCondensed Bold"/>
              <a:cs typeface="Barlow SemiCondensed Bold"/>
              <a:sym typeface="Barlow SemiCondensed Bold"/>
            </a:endParaRPr>
          </a:p>
          <a:p>
            <a:pPr algn="l">
              <a:lnSpc>
                <a:spcPts val="3963"/>
              </a:lnSpc>
            </a:pPr>
            <a:r>
              <a:rPr lang="en-US" sz="3222" b="1" spc="254" dirty="0">
                <a:solidFill>
                  <a:srgbClr val="FFFFFF"/>
                </a:solidFill>
                <a:latin typeface="Barlow SemiCondensed Bold"/>
                <a:ea typeface="Barlow SemiCondensed Bold"/>
                <a:cs typeface="Barlow SemiCondensed Bold"/>
                <a:sym typeface="Barlow SemiCondensed Bold"/>
              </a:rPr>
              <a:t>Factors:</a:t>
            </a:r>
          </a:p>
          <a:p>
            <a:pPr algn="l">
              <a:lnSpc>
                <a:spcPts val="3963"/>
              </a:lnSpc>
            </a:pPr>
            <a:r>
              <a:rPr lang="en-US" sz="3222" b="1" spc="254" dirty="0">
                <a:solidFill>
                  <a:srgbClr val="FFFFFF"/>
                </a:solidFill>
                <a:latin typeface="Barlow SemiCondensed Bold"/>
                <a:ea typeface="Barlow SemiCondensed Bold"/>
                <a:cs typeface="Barlow SemiCondensed Bold"/>
                <a:sym typeface="Barlow SemiCondensed Bold"/>
              </a:rPr>
              <a:t>1) The client is a Black Muslim parent of 3 young children</a:t>
            </a:r>
          </a:p>
          <a:p>
            <a:pPr algn="l">
              <a:lnSpc>
                <a:spcPts val="3963"/>
              </a:lnSpc>
            </a:pPr>
            <a:r>
              <a:rPr lang="en-US" sz="3222" b="1" spc="254" dirty="0">
                <a:solidFill>
                  <a:srgbClr val="FFFFFF"/>
                </a:solidFill>
                <a:latin typeface="Barlow SemiCondensed Bold"/>
                <a:ea typeface="Barlow SemiCondensed Bold"/>
                <a:cs typeface="Barlow SemiCondensed Bold"/>
                <a:sym typeface="Barlow SemiCondensed Bold"/>
              </a:rPr>
              <a:t>2) They've recently had an MTBI</a:t>
            </a:r>
          </a:p>
          <a:p>
            <a:pPr algn="l">
              <a:lnSpc>
                <a:spcPts val="3963"/>
              </a:lnSpc>
            </a:pPr>
            <a:r>
              <a:rPr lang="en-US" sz="3222" b="1" spc="254" dirty="0">
                <a:solidFill>
                  <a:srgbClr val="FFFFFF"/>
                </a:solidFill>
                <a:latin typeface="Barlow SemiCondensed Bold"/>
                <a:ea typeface="Barlow SemiCondensed Bold"/>
                <a:cs typeface="Barlow SemiCondensed Bold"/>
                <a:sym typeface="Barlow SemiCondensed Bold"/>
              </a:rPr>
              <a:t>3) They are neurodivergent at baseline</a:t>
            </a:r>
          </a:p>
          <a:p>
            <a:pPr algn="l">
              <a:lnSpc>
                <a:spcPts val="3963"/>
              </a:lnSpc>
            </a:pPr>
            <a:r>
              <a:rPr lang="en-US" sz="3222" b="1" spc="254" dirty="0">
                <a:solidFill>
                  <a:srgbClr val="FFFFFF"/>
                </a:solidFill>
                <a:latin typeface="Barlow SemiCondensed Bold"/>
                <a:ea typeface="Barlow SemiCondensed Bold"/>
                <a:cs typeface="Barlow SemiCondensed Bold"/>
                <a:sym typeface="Barlow SemiCondensed Bold"/>
              </a:rPr>
              <a:t>4) It's Ramadan</a:t>
            </a:r>
          </a:p>
          <a:p>
            <a:pPr algn="l">
              <a:lnSpc>
                <a:spcPts val="3963"/>
              </a:lnSpc>
            </a:pPr>
            <a:r>
              <a:rPr lang="en-US" sz="3222" b="1" spc="254" dirty="0">
                <a:solidFill>
                  <a:srgbClr val="FFFFFF"/>
                </a:solidFill>
                <a:latin typeface="Barlow SemiCondensed Bold"/>
                <a:ea typeface="Barlow SemiCondensed Bold"/>
                <a:cs typeface="Barlow SemiCondensed Bold"/>
                <a:sym typeface="Barlow SemiCondensed Bold"/>
              </a:rPr>
              <a:t>5) English is not their primary language </a:t>
            </a:r>
          </a:p>
          <a:p>
            <a:pPr algn="l">
              <a:lnSpc>
                <a:spcPts val="3963"/>
              </a:lnSpc>
            </a:pPr>
            <a:endParaRPr lang="en-US" sz="3222" b="1" spc="254" dirty="0">
              <a:solidFill>
                <a:srgbClr val="FFFFFF"/>
              </a:solidFill>
              <a:latin typeface="Barlow SemiCondensed Bold"/>
              <a:ea typeface="Barlow SemiCondensed Bold"/>
              <a:cs typeface="Barlow SemiCondensed Bold"/>
              <a:sym typeface="Barlow SemiCondensed Bold"/>
            </a:endParaRPr>
          </a:p>
          <a:p>
            <a:pPr algn="l">
              <a:lnSpc>
                <a:spcPts val="3963"/>
              </a:lnSpc>
            </a:pPr>
            <a:endParaRPr lang="en-US" sz="3222" b="1" spc="254" dirty="0">
              <a:solidFill>
                <a:srgbClr val="FFFFFF"/>
              </a:solidFill>
              <a:latin typeface="Barlow SemiCondensed Bold"/>
              <a:ea typeface="Barlow SemiCondensed Bold"/>
              <a:cs typeface="Barlow SemiCondensed Bold"/>
              <a:sym typeface="Barlow SemiCondensed Bold"/>
            </a:endParaRPr>
          </a:p>
        </p:txBody>
      </p:sp>
      <p:sp>
        <p:nvSpPr>
          <p:cNvPr id="4" name="Freeform 4"/>
          <p:cNvSpPr/>
          <p:nvPr/>
        </p:nvSpPr>
        <p:spPr>
          <a:xfrm>
            <a:off x="14926520" y="6925520"/>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4"/>
            <a:stretch>
              <a:fillRect/>
            </a:stretch>
          </a:blipFill>
        </p:spPr>
      </p:sp>
      <p:pic>
        <p:nvPicPr>
          <p:cNvPr id="5" name="Audio 4">
            <a:hlinkClick r:id="" action="ppaction://media"/>
            <a:extLst>
              <a:ext uri="{FF2B5EF4-FFF2-40B4-BE49-F238E27FC236}">
                <a16:creationId xmlns:a16="http://schemas.microsoft.com/office/drawing/2014/main" id="{E07B9E30-91C9-5749-E7FE-D9C74704E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690"/>
    </mc:Choice>
    <mc:Fallback xmlns="">
      <p:transition spd="slow" advTm="10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88CE2"/>
        </a:solidFill>
        <a:effectLst/>
      </p:bgPr>
    </p:bg>
    <p:spTree>
      <p:nvGrpSpPr>
        <p:cNvPr id="1" name=""/>
        <p:cNvGrpSpPr/>
        <p:nvPr/>
      </p:nvGrpSpPr>
      <p:grpSpPr>
        <a:xfrm>
          <a:off x="0" y="0"/>
          <a:ext cx="0" cy="0"/>
          <a:chOff x="0" y="0"/>
          <a:chExt cx="0" cy="0"/>
        </a:xfrm>
      </p:grpSpPr>
      <p:sp>
        <p:nvSpPr>
          <p:cNvPr id="2" name="Freeform 2"/>
          <p:cNvSpPr/>
          <p:nvPr/>
        </p:nvSpPr>
        <p:spPr>
          <a:xfrm>
            <a:off x="9144000" y="0"/>
            <a:ext cx="9144000" cy="10288608"/>
          </a:xfrm>
          <a:custGeom>
            <a:avLst/>
            <a:gdLst/>
            <a:ahLst/>
            <a:cxnLst/>
            <a:rect l="l" t="t" r="r" b="b"/>
            <a:pathLst>
              <a:path w="9144000" h="10288608">
                <a:moveTo>
                  <a:pt x="0" y="0"/>
                </a:moveTo>
                <a:lnTo>
                  <a:pt x="9144000" y="0"/>
                </a:lnTo>
                <a:lnTo>
                  <a:pt x="9144000" y="10288608"/>
                </a:lnTo>
                <a:lnTo>
                  <a:pt x="0" y="10288608"/>
                </a:lnTo>
                <a:lnTo>
                  <a:pt x="0" y="0"/>
                </a:lnTo>
                <a:close/>
              </a:path>
            </a:pathLst>
          </a:custGeom>
          <a:blipFill>
            <a:blip r:embed="rId4"/>
            <a:stretch>
              <a:fillRect/>
            </a:stretch>
          </a:blipFill>
        </p:spPr>
      </p:sp>
      <p:sp>
        <p:nvSpPr>
          <p:cNvPr id="3" name="TextBox 3"/>
          <p:cNvSpPr txBox="1"/>
          <p:nvPr/>
        </p:nvSpPr>
        <p:spPr>
          <a:xfrm>
            <a:off x="1414463" y="752475"/>
            <a:ext cx="15459075" cy="2463165"/>
          </a:xfrm>
          <a:prstGeom prst="rect">
            <a:avLst/>
          </a:prstGeom>
        </p:spPr>
        <p:txBody>
          <a:bodyPr lIns="0" tIns="0" rIns="0" bIns="0" rtlCol="0" anchor="t">
            <a:spAutoFit/>
          </a:bodyPr>
          <a:lstStyle/>
          <a:p>
            <a:pPr algn="ctr">
              <a:lnSpc>
                <a:spcPts val="20160"/>
              </a:lnSpc>
            </a:pPr>
            <a:r>
              <a:rPr lang="en-US" sz="14400" b="1" spc="-172">
                <a:solidFill>
                  <a:srgbClr val="FFFFFF"/>
                </a:solidFill>
                <a:latin typeface="Poppins Medium Bold"/>
                <a:ea typeface="Poppins Medium Bold"/>
                <a:cs typeface="Poppins Medium Bold"/>
                <a:sym typeface="Poppins Medium Bold"/>
              </a:rPr>
              <a:t>THANK YOU</a:t>
            </a:r>
          </a:p>
        </p:txBody>
      </p:sp>
      <p:sp>
        <p:nvSpPr>
          <p:cNvPr id="4" name="TextBox 4"/>
          <p:cNvSpPr txBox="1"/>
          <p:nvPr/>
        </p:nvSpPr>
        <p:spPr>
          <a:xfrm>
            <a:off x="544405" y="4483707"/>
            <a:ext cx="7488969" cy="5078313"/>
          </a:xfrm>
          <a:prstGeom prst="rect">
            <a:avLst/>
          </a:prstGeom>
        </p:spPr>
        <p:txBody>
          <a:bodyPr lIns="0" tIns="0" rIns="0" bIns="0" rtlCol="0" anchor="t">
            <a:spAutoFit/>
          </a:bodyPr>
          <a:lstStyle/>
          <a:p>
            <a:pPr algn="l">
              <a:lnSpc>
                <a:spcPts val="4405"/>
              </a:lnSpc>
            </a:pPr>
            <a:r>
              <a:rPr lang="en-US" sz="3671" b="1" spc="44" dirty="0">
                <a:solidFill>
                  <a:srgbClr val="FFFFFF"/>
                </a:solidFill>
                <a:latin typeface="Barlow Bold"/>
                <a:ea typeface="Barlow Bold"/>
                <a:cs typeface="Barlow Bold"/>
                <a:sym typeface="Barlow Bold"/>
              </a:rPr>
              <a:t>Contact me:</a:t>
            </a:r>
          </a:p>
          <a:p>
            <a:pPr algn="l">
              <a:lnSpc>
                <a:spcPts val="4405"/>
              </a:lnSpc>
            </a:pPr>
            <a:endParaRPr lang="en-US" sz="3671" b="1" spc="44" dirty="0">
              <a:solidFill>
                <a:srgbClr val="FFFFFF"/>
              </a:solidFill>
              <a:latin typeface="Barlow Bold"/>
              <a:ea typeface="Barlow Bold"/>
              <a:cs typeface="Barlow Bold"/>
              <a:sym typeface="Barlow Bold"/>
            </a:endParaRPr>
          </a:p>
          <a:p>
            <a:pPr algn="l">
              <a:lnSpc>
                <a:spcPts val="4405"/>
              </a:lnSpc>
            </a:pPr>
            <a:r>
              <a:rPr lang="en-US" sz="3671" b="1" spc="44" dirty="0" err="1">
                <a:solidFill>
                  <a:srgbClr val="FFFFFF"/>
                </a:solidFill>
                <a:latin typeface="Barlow Bold"/>
                <a:ea typeface="Barlow Bold"/>
                <a:cs typeface="Barlow Bold"/>
                <a:sym typeface="Barlow Bold"/>
              </a:rPr>
              <a:t>A.Goldberg@Northeastern.edu</a:t>
            </a:r>
            <a:endParaRPr lang="en-US" sz="3671" b="1" spc="44" dirty="0">
              <a:solidFill>
                <a:srgbClr val="FFFFFF"/>
              </a:solidFill>
              <a:latin typeface="Barlow Bold"/>
              <a:ea typeface="Barlow Bold"/>
              <a:cs typeface="Barlow Bold"/>
              <a:sym typeface="Barlow Bold"/>
            </a:endParaRPr>
          </a:p>
          <a:p>
            <a:pPr algn="l">
              <a:lnSpc>
                <a:spcPts val="4405"/>
              </a:lnSpc>
            </a:pPr>
            <a:endParaRPr lang="en-US" sz="3671" b="1" spc="44" dirty="0">
              <a:solidFill>
                <a:srgbClr val="FFFFFF"/>
              </a:solidFill>
              <a:latin typeface="Barlow Bold"/>
              <a:ea typeface="Barlow Bold"/>
              <a:cs typeface="Barlow Bold"/>
              <a:sym typeface="Barlow Bold"/>
            </a:endParaRPr>
          </a:p>
          <a:p>
            <a:pPr algn="l">
              <a:lnSpc>
                <a:spcPts val="4405"/>
              </a:lnSpc>
            </a:pPr>
            <a:r>
              <a:rPr lang="en-US" sz="3671" b="1" spc="44" dirty="0">
                <a:solidFill>
                  <a:srgbClr val="FFFFFF"/>
                </a:solidFill>
                <a:latin typeface="Barlow Bold"/>
                <a:ea typeface="Barlow Bold"/>
                <a:cs typeface="Barlow Bold"/>
                <a:sym typeface="Barlow Bold"/>
              </a:rPr>
              <a:t>@</a:t>
            </a:r>
            <a:r>
              <a:rPr lang="en-US" sz="3671" b="1" spc="44" dirty="0" err="1">
                <a:solidFill>
                  <a:srgbClr val="FFFFFF"/>
                </a:solidFill>
                <a:latin typeface="Barlow Bold"/>
                <a:ea typeface="Barlow Bold"/>
                <a:cs typeface="Barlow Bold"/>
                <a:sym typeface="Barlow Bold"/>
              </a:rPr>
              <a:t>Transplaining</a:t>
            </a:r>
            <a:endParaRPr lang="en-US" sz="3671" b="1" spc="44" dirty="0">
              <a:solidFill>
                <a:srgbClr val="FFFFFF"/>
              </a:solidFill>
              <a:latin typeface="Barlow Bold"/>
              <a:ea typeface="Barlow Bold"/>
              <a:cs typeface="Barlow Bold"/>
              <a:sym typeface="Barlow Bold"/>
            </a:endParaRPr>
          </a:p>
          <a:p>
            <a:pPr algn="l">
              <a:lnSpc>
                <a:spcPts val="4405"/>
              </a:lnSpc>
            </a:pPr>
            <a:endParaRPr lang="en-US" sz="3671" b="1" spc="44" dirty="0">
              <a:solidFill>
                <a:srgbClr val="FFFFFF"/>
              </a:solidFill>
              <a:latin typeface="Barlow Bold"/>
              <a:ea typeface="Barlow Bold"/>
              <a:cs typeface="Barlow Bold"/>
              <a:sym typeface="Barlow Bold"/>
            </a:endParaRPr>
          </a:p>
          <a:p>
            <a:pPr algn="l">
              <a:lnSpc>
                <a:spcPts val="4405"/>
              </a:lnSpc>
            </a:pPr>
            <a:r>
              <a:rPr lang="en-US" sz="3671" b="1" spc="44" dirty="0" err="1">
                <a:solidFill>
                  <a:srgbClr val="FFFFFF"/>
                </a:solidFill>
                <a:latin typeface="Barlow Bold"/>
                <a:ea typeface="Barlow Bold"/>
                <a:cs typeface="Barlow Bold"/>
                <a:sym typeface="Barlow Bold"/>
              </a:rPr>
              <a:t>ACGoldberg.com</a:t>
            </a:r>
            <a:endParaRPr lang="en-US" sz="3671" b="1" spc="44" dirty="0">
              <a:solidFill>
                <a:srgbClr val="FFFFFF"/>
              </a:solidFill>
              <a:latin typeface="Barlow Bold"/>
              <a:ea typeface="Barlow Bold"/>
              <a:cs typeface="Barlow Bold"/>
              <a:sym typeface="Barlow Bold"/>
            </a:endParaRPr>
          </a:p>
          <a:p>
            <a:pPr algn="l">
              <a:lnSpc>
                <a:spcPts val="4405"/>
              </a:lnSpc>
            </a:pPr>
            <a:endParaRPr lang="en-US" sz="3671" b="1" spc="44" dirty="0">
              <a:solidFill>
                <a:srgbClr val="FFFFFF"/>
              </a:solidFill>
              <a:latin typeface="Barlow Bold"/>
              <a:ea typeface="Barlow Bold"/>
              <a:cs typeface="Barlow Bold"/>
              <a:sym typeface="Barlow Bold"/>
            </a:endParaRPr>
          </a:p>
          <a:p>
            <a:pPr algn="l">
              <a:lnSpc>
                <a:spcPts val="4405"/>
              </a:lnSpc>
            </a:pPr>
            <a:r>
              <a:rPr lang="en-US" sz="3671" b="1" spc="44" dirty="0" err="1">
                <a:solidFill>
                  <a:srgbClr val="FFFFFF"/>
                </a:solidFill>
                <a:latin typeface="Barlow Bold"/>
                <a:ea typeface="Barlow Bold"/>
                <a:cs typeface="Barlow Bold"/>
                <a:sym typeface="Barlow Bold"/>
              </a:rPr>
              <a:t>TheCREDITsInstitute.org</a:t>
            </a:r>
            <a:r>
              <a:rPr lang="en-US" sz="3671" b="1" spc="44" dirty="0">
                <a:solidFill>
                  <a:srgbClr val="FFFFFF"/>
                </a:solidFill>
                <a:latin typeface="Barlow Bold"/>
                <a:ea typeface="Barlow Bold"/>
                <a:cs typeface="Barlow Bold"/>
                <a:sym typeface="Barlow Bold"/>
              </a:rPr>
              <a:t> </a:t>
            </a:r>
          </a:p>
        </p:txBody>
      </p:sp>
      <p:sp>
        <p:nvSpPr>
          <p:cNvPr id="5" name="Freeform 5"/>
          <p:cNvSpPr/>
          <p:nvPr/>
        </p:nvSpPr>
        <p:spPr>
          <a:xfrm>
            <a:off x="10537848" y="3215640"/>
            <a:ext cx="6721452" cy="6721452"/>
          </a:xfrm>
          <a:custGeom>
            <a:avLst/>
            <a:gdLst/>
            <a:ahLst/>
            <a:cxnLst/>
            <a:rect l="l" t="t" r="r" b="b"/>
            <a:pathLst>
              <a:path w="6721452" h="6721452">
                <a:moveTo>
                  <a:pt x="0" y="0"/>
                </a:moveTo>
                <a:lnTo>
                  <a:pt x="6721452" y="0"/>
                </a:lnTo>
                <a:lnTo>
                  <a:pt x="6721452" y="6721452"/>
                </a:lnTo>
                <a:lnTo>
                  <a:pt x="0" y="6721452"/>
                </a:lnTo>
                <a:lnTo>
                  <a:pt x="0" y="0"/>
                </a:lnTo>
                <a:close/>
              </a:path>
            </a:pathLst>
          </a:custGeom>
          <a:blipFill>
            <a:blip r:embed="rId5"/>
            <a:stretch>
              <a:fillRect/>
            </a:stretch>
          </a:blipFill>
        </p:spPr>
      </p:sp>
      <p:pic>
        <p:nvPicPr>
          <p:cNvPr id="6" name="Audio 5">
            <a:hlinkClick r:id="" action="ppaction://media"/>
            <a:extLst>
              <a:ext uri="{FF2B5EF4-FFF2-40B4-BE49-F238E27FC236}">
                <a16:creationId xmlns:a16="http://schemas.microsoft.com/office/drawing/2014/main" id="{221C1F7A-355D-B66C-3CE8-2FA23B5F8E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320"/>
    </mc:Choice>
    <mc:Fallback xmlns="">
      <p:transition spd="slow" advTm="4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05831" y="480695"/>
            <a:ext cx="15883367" cy="1124585"/>
          </a:xfrm>
          <a:prstGeom prst="rect">
            <a:avLst/>
          </a:prstGeom>
        </p:spPr>
        <p:txBody>
          <a:bodyPr lIns="0" tIns="0" rIns="0" bIns="0" rtlCol="0" anchor="t">
            <a:spAutoFit/>
          </a:bodyPr>
          <a:lstStyle/>
          <a:p>
            <a:pPr algn="l">
              <a:lnSpc>
                <a:spcPts val="8739"/>
              </a:lnSpc>
            </a:pPr>
            <a:r>
              <a:rPr lang="en-US" sz="7599" spc="607">
                <a:solidFill>
                  <a:srgbClr val="FFFFFF"/>
                </a:solidFill>
                <a:latin typeface="Poppins Bold"/>
                <a:ea typeface="Poppins Bold"/>
                <a:cs typeface="Poppins Bold"/>
                <a:sym typeface="Poppins Bold"/>
              </a:rPr>
              <a:t>REFERENCES:</a:t>
            </a:r>
          </a:p>
        </p:txBody>
      </p:sp>
      <p:sp>
        <p:nvSpPr>
          <p:cNvPr id="3" name="TextBox 3"/>
          <p:cNvSpPr txBox="1"/>
          <p:nvPr/>
        </p:nvSpPr>
        <p:spPr>
          <a:xfrm>
            <a:off x="294840" y="1790700"/>
            <a:ext cx="17698320" cy="9598077"/>
          </a:xfrm>
          <a:prstGeom prst="rect">
            <a:avLst/>
          </a:prstGeom>
        </p:spPr>
        <p:txBody>
          <a:bodyPr lIns="0" tIns="0" rIns="0" bIns="0" rtlCol="0" anchor="t">
            <a:spAutoFit/>
          </a:bodyPr>
          <a:lstStyle/>
          <a:p>
            <a:pPr marL="342900" indent="-342900">
              <a:buFont typeface="+mj-lt"/>
              <a:buAutoNum type="arabicPeriod"/>
            </a:pPr>
            <a:r>
              <a:rPr lang="en-US" sz="2400" b="1" dirty="0">
                <a:solidFill>
                  <a:schemeClr val="bg1"/>
                </a:solidFill>
                <a:latin typeface="Barlow" pitchFamily="2" charset="77"/>
              </a:rPr>
              <a:t>Roberson, K., &amp; Roberson, A. (2024, April 24). </a:t>
            </a:r>
            <a:r>
              <a:rPr lang="en-US" sz="2400" b="1" i="1" dirty="0">
                <a:solidFill>
                  <a:schemeClr val="bg1"/>
                </a:solidFill>
                <a:latin typeface="Barlow" pitchFamily="2" charset="77"/>
              </a:rPr>
              <a:t>Enhancing emotional communication in neurodiverse relationships</a:t>
            </a:r>
            <a:r>
              <a:rPr lang="en-US" sz="2400" b="1" dirty="0">
                <a:solidFill>
                  <a:schemeClr val="bg1"/>
                </a:solidFill>
                <a:latin typeface="Barlow" pitchFamily="2" charset="77"/>
              </a:rPr>
              <a:t>. Kenneth Roberson, PhD. Retrieved from </a:t>
            </a:r>
            <a:r>
              <a:rPr lang="en-US" sz="2400" b="1" dirty="0">
                <a:solidFill>
                  <a:schemeClr val="bg1"/>
                </a:solidFill>
                <a:latin typeface="Barlow" pitchFamily="2" charset="77"/>
                <a:hlinkClick r:id="rId2">
                  <a:extLst>
                    <a:ext uri="{A12FA001-AC4F-418D-AE19-62706E023703}">
                      <ahyp:hlinkClr xmlns:ahyp="http://schemas.microsoft.com/office/drawing/2018/hyperlinkcolor" val="tx"/>
                    </a:ext>
                  </a:extLst>
                </a:hlinkClick>
              </a:rPr>
              <a:t>Kenneth Roberson, Ph.D.</a:t>
            </a:r>
            <a:endParaRPr lang="en-US" sz="2400" b="1" dirty="0">
              <a:solidFill>
                <a:schemeClr val="bg1"/>
              </a:solidFill>
              <a:latin typeface="Barlow" pitchFamily="2" charset="77"/>
            </a:endParaRPr>
          </a:p>
          <a:p>
            <a:pPr marL="342900" indent="-342900">
              <a:buFont typeface="+mj-lt"/>
              <a:buAutoNum type="arabicPeriod"/>
            </a:pPr>
            <a:r>
              <a:rPr lang="en-US" sz="2400" b="1" dirty="0">
                <a:solidFill>
                  <a:schemeClr val="bg1"/>
                </a:solidFill>
                <a:latin typeface="Barlow" pitchFamily="2" charset="77"/>
              </a:rPr>
              <a:t>Therapist Neurodiversity Collective. (n.d.). </a:t>
            </a:r>
            <a:r>
              <a:rPr lang="en-US" sz="2400" b="1" i="1" dirty="0">
                <a:solidFill>
                  <a:schemeClr val="bg1"/>
                </a:solidFill>
                <a:latin typeface="Barlow" pitchFamily="2" charset="77"/>
              </a:rPr>
              <a:t>Neurodiversity-affirming therapy: Positions, therapy goals, and practices</a:t>
            </a:r>
            <a:r>
              <a:rPr lang="en-US" sz="2400" b="1" dirty="0">
                <a:solidFill>
                  <a:schemeClr val="bg1"/>
                </a:solidFill>
                <a:latin typeface="Barlow" pitchFamily="2" charset="77"/>
              </a:rPr>
              <a:t>. Retrieved from </a:t>
            </a:r>
            <a:r>
              <a:rPr lang="en-US" sz="2400" b="1" dirty="0">
                <a:solidFill>
                  <a:schemeClr val="bg1"/>
                </a:solidFill>
                <a:latin typeface="Barlow" pitchFamily="2" charset="77"/>
                <a:hlinkClick r:id="rId3">
                  <a:extLst>
                    <a:ext uri="{A12FA001-AC4F-418D-AE19-62706E023703}">
                      <ahyp:hlinkClr xmlns:ahyp="http://schemas.microsoft.com/office/drawing/2018/hyperlinkcolor" val="tx"/>
                    </a:ext>
                  </a:extLst>
                </a:hlinkClick>
              </a:rPr>
              <a:t>therapistndc.org</a:t>
            </a:r>
            <a:endParaRPr lang="en-US" sz="2400" b="1" dirty="0">
              <a:solidFill>
                <a:schemeClr val="bg1"/>
              </a:solidFill>
              <a:latin typeface="Barlow" pitchFamily="2" charset="77"/>
            </a:endParaRPr>
          </a:p>
          <a:p>
            <a:pPr marL="342900" indent="-342900">
              <a:buFont typeface="+mj-lt"/>
              <a:buAutoNum type="arabicPeriod"/>
            </a:pPr>
            <a:r>
              <a:rPr lang="en-US" sz="2400" b="1" dirty="0">
                <a:solidFill>
                  <a:schemeClr val="bg1"/>
                </a:solidFill>
                <a:latin typeface="Barlow" pitchFamily="2" charset="77"/>
              </a:rPr>
              <a:t>Complex Trauma Resources. (n.d.). </a:t>
            </a:r>
            <a:r>
              <a:rPr lang="en-US" sz="2400" b="1" i="1" dirty="0">
                <a:solidFill>
                  <a:schemeClr val="bg1"/>
                </a:solidFill>
                <a:latin typeface="Barlow" pitchFamily="2" charset="77"/>
              </a:rPr>
              <a:t>Co-regulation</a:t>
            </a:r>
            <a:r>
              <a:rPr lang="en-US" sz="2400" b="1" dirty="0">
                <a:solidFill>
                  <a:schemeClr val="bg1"/>
                </a:solidFill>
                <a:latin typeface="Barlow" pitchFamily="2" charset="77"/>
              </a:rPr>
              <a:t>. Retrieved from </a:t>
            </a:r>
            <a:r>
              <a:rPr lang="en-US" sz="2400" b="1" dirty="0">
                <a:solidFill>
                  <a:schemeClr val="bg1"/>
                </a:solidFill>
                <a:latin typeface="Barlow" pitchFamily="2" charset="77"/>
                <a:hlinkClick r:id="rId4">
                  <a:extLst>
                    <a:ext uri="{A12FA001-AC4F-418D-AE19-62706E023703}">
                      <ahyp:hlinkClr xmlns:ahyp="http://schemas.microsoft.com/office/drawing/2018/hyperlinkcolor" val="tx"/>
                    </a:ext>
                  </a:extLst>
                </a:hlinkClick>
              </a:rPr>
              <a:t>Complex Trauma Resources</a:t>
            </a:r>
            <a:endParaRPr lang="en-US" sz="2400" b="1" dirty="0">
              <a:solidFill>
                <a:schemeClr val="bg1"/>
              </a:solidFill>
              <a:latin typeface="Barlow" pitchFamily="2" charset="77"/>
            </a:endParaRPr>
          </a:p>
          <a:p>
            <a:pPr marL="342900" indent="-342900">
              <a:buFont typeface="+mj-lt"/>
              <a:buAutoNum type="arabicPeriod"/>
            </a:pPr>
            <a:r>
              <a:rPr lang="en-US" sz="2400" b="1" dirty="0">
                <a:solidFill>
                  <a:schemeClr val="bg1"/>
                </a:solidFill>
                <a:latin typeface="Barlow" pitchFamily="2" charset="77"/>
              </a:rPr>
              <a:t>Holmes, K. D. (2023, June 29). </a:t>
            </a:r>
            <a:r>
              <a:rPr lang="en-US" sz="2400" b="1" i="1" dirty="0">
                <a:solidFill>
                  <a:schemeClr val="bg1"/>
                </a:solidFill>
                <a:latin typeface="Barlow" pitchFamily="2" charset="77"/>
              </a:rPr>
              <a:t>Navigating neurodivergence trauma</a:t>
            </a:r>
            <a:r>
              <a:rPr lang="en-US" sz="2400" b="1" dirty="0">
                <a:solidFill>
                  <a:schemeClr val="bg1"/>
                </a:solidFill>
                <a:latin typeface="Barlow" pitchFamily="2" charset="77"/>
              </a:rPr>
              <a:t>. KD Holmes, LPC. Retrieved from </a:t>
            </a:r>
            <a:r>
              <a:rPr lang="en-US" sz="2400" b="1" dirty="0">
                <a:solidFill>
                  <a:schemeClr val="bg1"/>
                </a:solidFill>
                <a:latin typeface="Barlow" pitchFamily="2" charset="77"/>
                <a:hlinkClick r:id="rId5">
                  <a:extLst>
                    <a:ext uri="{A12FA001-AC4F-418D-AE19-62706E023703}">
                      <ahyp:hlinkClr xmlns:ahyp="http://schemas.microsoft.com/office/drawing/2018/hyperlinkcolor" val="tx"/>
                    </a:ext>
                  </a:extLst>
                </a:hlinkClick>
              </a:rPr>
              <a:t>kdholmeslpc.com</a:t>
            </a:r>
            <a:endParaRPr lang="en-US" sz="2400" b="1" dirty="0">
              <a:solidFill>
                <a:schemeClr val="bg1"/>
              </a:solidFill>
              <a:latin typeface="Barlow" pitchFamily="2" charset="77"/>
            </a:endParaRPr>
          </a:p>
          <a:p>
            <a:pPr marL="342900" indent="-342900" algn="l">
              <a:buFont typeface="+mj-lt"/>
              <a:buAutoNum type="arabicPeriod"/>
            </a:pPr>
            <a:r>
              <a:rPr lang="en-US" sz="2400" b="1" dirty="0">
                <a:solidFill>
                  <a:schemeClr val="bg1"/>
                </a:solidFill>
                <a:latin typeface="Barlow" pitchFamily="2" charset="77"/>
                <a:ea typeface="Barlow SemiCondensed Bold"/>
                <a:cs typeface="Barlow SemiCondensed Bold"/>
                <a:sym typeface="Barlow SemiCondensed Bold"/>
              </a:rPr>
              <a:t>Taylor, S., Barr, B.-D., O’Neal-</a:t>
            </a:r>
            <a:r>
              <a:rPr lang="en-US" sz="2400" b="1" dirty="0" err="1">
                <a:solidFill>
                  <a:schemeClr val="bg1"/>
                </a:solidFill>
                <a:latin typeface="Barlow" pitchFamily="2" charset="77"/>
                <a:ea typeface="Barlow SemiCondensed Bold"/>
                <a:cs typeface="Barlow SemiCondensed Bold"/>
                <a:sym typeface="Barlow SemiCondensed Bold"/>
              </a:rPr>
              <a:t>Khaw</a:t>
            </a:r>
            <a:r>
              <a:rPr lang="en-US" sz="2400" b="1" dirty="0">
                <a:solidFill>
                  <a:schemeClr val="bg1"/>
                </a:solidFill>
                <a:latin typeface="Barlow" pitchFamily="2" charset="77"/>
                <a:ea typeface="Barlow SemiCondensed Bold"/>
                <a:cs typeface="Barlow SemiCondensed Bold"/>
                <a:sym typeface="Barlow SemiCondensed Bold"/>
              </a:rPr>
              <a:t>, J.,</a:t>
            </a:r>
            <a:r>
              <a:rPr lang="en-US" sz="2400" b="1" dirty="0" err="1">
                <a:solidFill>
                  <a:schemeClr val="bg1"/>
                </a:solidFill>
                <a:latin typeface="Barlow" pitchFamily="2" charset="77"/>
                <a:ea typeface="Barlow SemiCondensed Bold"/>
                <a:cs typeface="Barlow SemiCondensed Bold"/>
                <a:sym typeface="Barlow SemiCondensed Bold"/>
              </a:rPr>
              <a:t>Schlichtig</a:t>
            </a:r>
            <a:r>
              <a:rPr lang="en-US" sz="2400" b="1" dirty="0">
                <a:solidFill>
                  <a:schemeClr val="bg1"/>
                </a:solidFill>
                <a:latin typeface="Barlow" pitchFamily="2" charset="77"/>
                <a:ea typeface="Barlow SemiCondensed Bold"/>
                <a:cs typeface="Barlow SemiCondensed Bold"/>
                <a:sym typeface="Barlow SemiCondensed Bold"/>
              </a:rPr>
              <a:t>, B., &amp; Hawley, J. L. (2018). </a:t>
            </a:r>
            <a:r>
              <a:rPr lang="en-US" sz="2400" b="1" u="sng" dirty="0">
                <a:solidFill>
                  <a:schemeClr val="bg1"/>
                </a:solidFill>
                <a:latin typeface="Barlow" pitchFamily="2" charset="77"/>
                <a:ea typeface="Barlow SemiCondensed Bold"/>
                <a:cs typeface="Barlow SemiCondensed Bold"/>
                <a:sym typeface="Barlow SemiCondensed Bold"/>
                <a:hlinkClick r:id="rId6" tooltip="https://doi.org/10.1044/persp3.SIG14.72">
                  <a:extLst>
                    <a:ext uri="{A12FA001-AC4F-418D-AE19-62706E023703}">
                      <ahyp:hlinkClr xmlns:ahyp="http://schemas.microsoft.com/office/drawing/2018/hyperlinkcolor" val="tx"/>
                    </a:ext>
                  </a:extLst>
                </a:hlinkClick>
              </a:rPr>
              <a:t>Refining your queer ear: Empowering LGBTQIA+ clients in speech-language pathology Practice</a:t>
            </a:r>
            <a:r>
              <a:rPr lang="en-US" sz="2400" b="1" dirty="0">
                <a:solidFill>
                  <a:schemeClr val="bg1"/>
                </a:solidFill>
                <a:latin typeface="Barlow" pitchFamily="2" charset="77"/>
                <a:ea typeface="Barlow SemiCondensed Bold"/>
                <a:cs typeface="Barlow SemiCondensed Bold"/>
                <a:sym typeface="Barlow SemiCondensed Bold"/>
              </a:rPr>
              <a:t>. Perspectives of the ASHA Special Interest Groups, 3(14), 72–86.</a:t>
            </a:r>
          </a:p>
          <a:p>
            <a:pPr marL="342900" indent="-342900" algn="l">
              <a:buFont typeface="+mj-lt"/>
              <a:buAutoNum type="arabicPeriod"/>
            </a:pPr>
            <a:r>
              <a:rPr lang="en-US" sz="2400" b="1" dirty="0">
                <a:solidFill>
                  <a:schemeClr val="bg1"/>
                </a:solidFill>
                <a:latin typeface="Barlow" pitchFamily="2" charset="77"/>
                <a:ea typeface="Barlow SemiCondensed Bold"/>
                <a:cs typeface="Barlow SemiCondensed Bold"/>
                <a:sym typeface="Barlow SemiCondensed Bold"/>
              </a:rPr>
              <a:t>Jones DR, Botha M, Ackerman RA, King K, </a:t>
            </a:r>
            <a:r>
              <a:rPr lang="en-US" sz="2400" b="1" dirty="0" err="1">
                <a:solidFill>
                  <a:schemeClr val="bg1"/>
                </a:solidFill>
                <a:latin typeface="Barlow" pitchFamily="2" charset="77"/>
                <a:ea typeface="Barlow SemiCondensed Bold"/>
                <a:cs typeface="Barlow SemiCondensed Bold"/>
                <a:sym typeface="Barlow SemiCondensed Bold"/>
              </a:rPr>
              <a:t>Sasson</a:t>
            </a:r>
            <a:r>
              <a:rPr lang="en-US" sz="2400" b="1" dirty="0">
                <a:solidFill>
                  <a:schemeClr val="bg1"/>
                </a:solidFill>
                <a:latin typeface="Barlow" pitchFamily="2" charset="77"/>
                <a:ea typeface="Barlow SemiCondensed Bold"/>
                <a:cs typeface="Barlow SemiCondensed Bold"/>
                <a:sym typeface="Barlow SemiCondensed Bold"/>
              </a:rPr>
              <a:t> NJ. Non-autistic observers both detect and demonstrate the double empathy problem when evaluating interactions between autistic and non-autistic adults. Autism. 2024 Aug;28(8):2053-2065. </a:t>
            </a:r>
          </a:p>
          <a:p>
            <a:pPr marL="342900" indent="-342900" algn="l">
              <a:buFont typeface="+mj-lt"/>
              <a:buAutoNum type="arabicPeriod"/>
            </a:pPr>
            <a:r>
              <a:rPr lang="en-US" sz="2400" b="1" dirty="0">
                <a:solidFill>
                  <a:schemeClr val="bg1"/>
                </a:solidFill>
                <a:latin typeface="Barlow" pitchFamily="2" charset="77"/>
                <a:ea typeface="Barlow SemiCondensed Bold"/>
                <a:cs typeface="Barlow SemiCondensed Bold"/>
                <a:sym typeface="Barlow SemiCondensed Bold"/>
              </a:rPr>
              <a:t>Braun, V., &amp; Clarke, V. (2021). One size fits all? What counts as quality practice in (reflexive) thematic analysis? Qualitative Research in Psychology, 18(3), 328–352.</a:t>
            </a:r>
          </a:p>
          <a:p>
            <a:pPr marL="342900" indent="-342900" algn="l">
              <a:buFont typeface="+mj-lt"/>
              <a:buAutoNum type="arabicPeriod"/>
            </a:pPr>
            <a:r>
              <a:rPr lang="en-US" sz="2400" b="1" dirty="0">
                <a:solidFill>
                  <a:schemeClr val="bg1"/>
                </a:solidFill>
                <a:latin typeface="Barlow" pitchFamily="2" charset="77"/>
                <a:ea typeface="Barlow SemiCondensed Bold"/>
                <a:cs typeface="Barlow SemiCondensed Bold"/>
                <a:sym typeface="Barlow SemiCondensed Bold"/>
              </a:rPr>
              <a:t>Fourie, R. (2009). Qualitative study of the therapeutic relationship in speech and language therapy: Perspectives of adults with acquired communication and swallowing disorders. International Journal of Language &amp; Communication Disorders, 44(6), 979–999.</a:t>
            </a:r>
          </a:p>
          <a:p>
            <a:pPr marL="514350" indent="-514350">
              <a:buFont typeface="+mj-lt"/>
              <a:buAutoNum type="arabicPeriod"/>
            </a:pPr>
            <a:r>
              <a:rPr lang="en-US" sz="2400" b="1" dirty="0" err="1">
                <a:solidFill>
                  <a:schemeClr val="bg1"/>
                </a:solidFill>
                <a:latin typeface="Barlow" pitchFamily="2" charset="77"/>
              </a:rPr>
              <a:t>Helou</a:t>
            </a:r>
            <a:r>
              <a:rPr lang="en-US" sz="2400" b="1" dirty="0">
                <a:solidFill>
                  <a:schemeClr val="bg1"/>
                </a:solidFill>
                <a:latin typeface="Barlow" pitchFamily="2" charset="77"/>
              </a:rPr>
              <a:t>, L. B. (2021). </a:t>
            </a:r>
            <a:r>
              <a:rPr lang="en-US" sz="2400" b="1" i="1" dirty="0">
                <a:solidFill>
                  <a:schemeClr val="bg1"/>
                </a:solidFill>
                <a:latin typeface="Barlow" pitchFamily="2" charset="77"/>
              </a:rPr>
              <a:t>Mapping Meta-Therapy in voice interventions onto the rehabilitation treatment specification system</a:t>
            </a:r>
            <a:r>
              <a:rPr lang="en-US" sz="2400" b="1" dirty="0">
                <a:solidFill>
                  <a:schemeClr val="bg1"/>
                </a:solidFill>
                <a:latin typeface="Barlow" pitchFamily="2" charset="77"/>
              </a:rPr>
              <a:t>. Perspectives of the ASHA Special Interest Groups, 6(1), 1–12. https://</a:t>
            </a:r>
            <a:r>
              <a:rPr lang="en-US" sz="2400" b="1" dirty="0" err="1">
                <a:solidFill>
                  <a:schemeClr val="bg1"/>
                </a:solidFill>
                <a:latin typeface="Barlow" pitchFamily="2" charset="77"/>
              </a:rPr>
              <a:t>doi.org</a:t>
            </a:r>
            <a:r>
              <a:rPr lang="en-US" sz="2400" b="1" dirty="0">
                <a:solidFill>
                  <a:schemeClr val="bg1"/>
                </a:solidFill>
                <a:latin typeface="Barlow" pitchFamily="2" charset="77"/>
              </a:rPr>
              <a:t>/10.1044/2020_PERSP-20-00072</a:t>
            </a:r>
          </a:p>
          <a:p>
            <a:pPr marL="514350" indent="-514350">
              <a:buFont typeface="+mj-lt"/>
              <a:buAutoNum type="arabicPeriod"/>
            </a:pPr>
            <a:r>
              <a:rPr lang="en-US" sz="2400" b="1" dirty="0">
                <a:solidFill>
                  <a:schemeClr val="bg1"/>
                </a:solidFill>
                <a:latin typeface="Barlow" pitchFamily="2" charset="77"/>
              </a:rPr>
              <a:t>Substance Abuse and Mental Health Services Administration. (2014). </a:t>
            </a:r>
            <a:r>
              <a:rPr lang="en-US" sz="2400" b="1" i="1" dirty="0">
                <a:solidFill>
                  <a:schemeClr val="bg1"/>
                </a:solidFill>
                <a:latin typeface="Barlow" pitchFamily="2" charset="77"/>
              </a:rPr>
              <a:t>SAMHSA’s concept of trauma and guidance for a trauma-informed approach</a:t>
            </a:r>
            <a:r>
              <a:rPr lang="en-US" sz="2400" b="1" dirty="0">
                <a:solidFill>
                  <a:schemeClr val="bg1"/>
                </a:solidFill>
                <a:latin typeface="Barlow" pitchFamily="2" charset="77"/>
              </a:rPr>
              <a:t>. https://</a:t>
            </a:r>
            <a:r>
              <a:rPr lang="en-US" sz="2400" b="1" dirty="0" err="1">
                <a:solidFill>
                  <a:schemeClr val="bg1"/>
                </a:solidFill>
                <a:latin typeface="Barlow" pitchFamily="2" charset="77"/>
              </a:rPr>
              <a:t>ncsacw.samhsa.gov</a:t>
            </a:r>
            <a:r>
              <a:rPr lang="en-US" sz="2400" b="1" dirty="0">
                <a:solidFill>
                  <a:schemeClr val="bg1"/>
                </a:solidFill>
                <a:latin typeface="Barlow" pitchFamily="2" charset="77"/>
              </a:rPr>
              <a:t>/</a:t>
            </a:r>
            <a:r>
              <a:rPr lang="en-US" sz="2400" b="1" dirty="0" err="1">
                <a:solidFill>
                  <a:schemeClr val="bg1"/>
                </a:solidFill>
                <a:latin typeface="Barlow" pitchFamily="2" charset="77"/>
              </a:rPr>
              <a:t>userfiles</a:t>
            </a:r>
            <a:r>
              <a:rPr lang="en-US" sz="2400" b="1" dirty="0">
                <a:solidFill>
                  <a:schemeClr val="bg1"/>
                </a:solidFill>
                <a:latin typeface="Barlow" pitchFamily="2" charset="77"/>
              </a:rPr>
              <a:t>/files/</a:t>
            </a:r>
            <a:r>
              <a:rPr lang="en-US" sz="2400" b="1" dirty="0" err="1">
                <a:solidFill>
                  <a:schemeClr val="bg1"/>
                </a:solidFill>
                <a:latin typeface="Barlow" pitchFamily="2" charset="77"/>
              </a:rPr>
              <a:t>SAMHSA_Trauma.pdf</a:t>
            </a:r>
            <a:endParaRPr lang="en-US" sz="2400" b="1" dirty="0">
              <a:solidFill>
                <a:schemeClr val="bg1"/>
              </a:solidFill>
              <a:latin typeface="Barlow" pitchFamily="2" charset="77"/>
            </a:endParaRPr>
          </a:p>
          <a:p>
            <a:pPr marL="514350" indent="-514350">
              <a:buFont typeface="+mj-lt"/>
              <a:buAutoNum type="arabicPeriod"/>
            </a:pPr>
            <a:r>
              <a:rPr lang="en-US" sz="2400" b="1" dirty="0">
                <a:solidFill>
                  <a:schemeClr val="bg1"/>
                </a:solidFill>
                <a:latin typeface="Barlow" pitchFamily="2" charset="77"/>
              </a:rPr>
              <a:t>Murray, D. W., et al. (2023). </a:t>
            </a:r>
            <a:r>
              <a:rPr lang="en-US" sz="2400" b="1" i="1" dirty="0">
                <a:solidFill>
                  <a:schemeClr val="bg1"/>
                </a:solidFill>
                <a:latin typeface="Barlow" pitchFamily="2" charset="77"/>
              </a:rPr>
              <a:t>Co-regulation as a support for older youth in the context of foster care: A scoping review of the literature.</a:t>
            </a:r>
            <a:r>
              <a:rPr lang="en-US" sz="2400" b="1" dirty="0">
                <a:solidFill>
                  <a:schemeClr val="bg1"/>
                </a:solidFill>
                <a:latin typeface="Barlow" pitchFamily="2" charset="77"/>
              </a:rPr>
              <a:t> Prevention Science, 24(8), 1187–1197. https://</a:t>
            </a:r>
            <a:r>
              <a:rPr lang="en-US" sz="2400" b="1" dirty="0" err="1">
                <a:solidFill>
                  <a:schemeClr val="bg1"/>
                </a:solidFill>
                <a:latin typeface="Barlow" pitchFamily="2" charset="77"/>
              </a:rPr>
              <a:t>doi.org</a:t>
            </a:r>
            <a:r>
              <a:rPr lang="en-US" sz="2400" b="1" dirty="0">
                <a:solidFill>
                  <a:schemeClr val="bg1"/>
                </a:solidFill>
                <a:latin typeface="Barlow" pitchFamily="2" charset="77"/>
              </a:rPr>
              <a:t>/10.1007/s11121-023-01531-3</a:t>
            </a:r>
          </a:p>
          <a:p>
            <a:pPr marL="342900" indent="-342900" algn="l">
              <a:buFont typeface="+mj-lt"/>
              <a:buAutoNum type="arabicPeriod"/>
            </a:pPr>
            <a:endParaRPr lang="en-US" sz="2800" b="1" dirty="0">
              <a:solidFill>
                <a:schemeClr val="bg1"/>
              </a:solidFill>
              <a:latin typeface="Barlow" pitchFamily="2" charset="77"/>
              <a:ea typeface="Barlow SemiCondensed Bold"/>
              <a:cs typeface="Barlow SemiCondensed Bold"/>
              <a:sym typeface="Barlow SemiCondensed Bold"/>
            </a:endParaRPr>
          </a:p>
          <a:p>
            <a:pPr algn="l"/>
            <a:r>
              <a:rPr lang="en-US" sz="2800" b="1" dirty="0">
                <a:solidFill>
                  <a:schemeClr val="bg1"/>
                </a:solidFill>
                <a:latin typeface="Barlow" pitchFamily="2" charset="77"/>
                <a:ea typeface="Barlow SemiCondensed Bold"/>
                <a:cs typeface="Barlow SemiCondensed Bold"/>
                <a:sym typeface="Barlow SemiCondensed Bold"/>
              </a:rPr>
              <a:t> </a:t>
            </a:r>
          </a:p>
          <a:p>
            <a:pPr algn="l">
              <a:lnSpc>
                <a:spcPts val="3963"/>
              </a:lnSpc>
            </a:pPr>
            <a:endParaRPr lang="en-US" sz="3222" b="1" spc="254" dirty="0">
              <a:solidFill>
                <a:srgbClr val="FFFFFF"/>
              </a:solidFill>
              <a:latin typeface="Barlow SemiCondensed Bold"/>
              <a:ea typeface="Barlow SemiCondensed Bold"/>
              <a:cs typeface="Barlow SemiCondensed Bold"/>
              <a:sym typeface="Barlow SemiCondensed Bold"/>
            </a:endParaRPr>
          </a:p>
          <a:p>
            <a:pPr algn="l">
              <a:lnSpc>
                <a:spcPts val="3963"/>
              </a:lnSpc>
            </a:pPr>
            <a:endParaRPr lang="en-US" sz="3222" b="1" spc="254" dirty="0">
              <a:solidFill>
                <a:srgbClr val="FFFFFF"/>
              </a:solidFill>
              <a:latin typeface="Barlow SemiCondensed Bold"/>
              <a:ea typeface="Barlow SemiCondensed Bold"/>
              <a:cs typeface="Barlow SemiCondensed Bold"/>
              <a:sym typeface="Barlow SemiCondensed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88CE2"/>
        </a:solidFill>
        <a:effectLst/>
      </p:bgPr>
    </p:bg>
    <p:spTree>
      <p:nvGrpSpPr>
        <p:cNvPr id="1" name=""/>
        <p:cNvGrpSpPr/>
        <p:nvPr/>
      </p:nvGrpSpPr>
      <p:grpSpPr>
        <a:xfrm>
          <a:off x="0" y="0"/>
          <a:ext cx="0" cy="0"/>
          <a:chOff x="0" y="0"/>
          <a:chExt cx="0" cy="0"/>
        </a:xfrm>
      </p:grpSpPr>
      <p:sp>
        <p:nvSpPr>
          <p:cNvPr id="2" name="Freeform 2"/>
          <p:cNvSpPr/>
          <p:nvPr/>
        </p:nvSpPr>
        <p:spPr>
          <a:xfrm>
            <a:off x="6552274" y="0"/>
            <a:ext cx="11735726" cy="10287000"/>
          </a:xfrm>
          <a:custGeom>
            <a:avLst/>
            <a:gdLst/>
            <a:ahLst/>
            <a:cxnLst/>
            <a:rect l="l" t="t" r="r" b="b"/>
            <a:pathLst>
              <a:path w="11735726" h="10287000">
                <a:moveTo>
                  <a:pt x="0" y="0"/>
                </a:moveTo>
                <a:lnTo>
                  <a:pt x="11735726" y="0"/>
                </a:lnTo>
                <a:lnTo>
                  <a:pt x="11735726" y="10287000"/>
                </a:lnTo>
                <a:lnTo>
                  <a:pt x="0" y="10287000"/>
                </a:lnTo>
                <a:lnTo>
                  <a:pt x="0" y="0"/>
                </a:lnTo>
                <a:close/>
              </a:path>
            </a:pathLst>
          </a:custGeom>
          <a:blipFill>
            <a:blip r:embed="rId4"/>
            <a:stretch>
              <a:fillRect/>
            </a:stretch>
          </a:blipFill>
        </p:spPr>
      </p:sp>
      <p:sp>
        <p:nvSpPr>
          <p:cNvPr id="3" name="TextBox 3"/>
          <p:cNvSpPr txBox="1"/>
          <p:nvPr/>
        </p:nvSpPr>
        <p:spPr>
          <a:xfrm>
            <a:off x="187464" y="1057275"/>
            <a:ext cx="10710537" cy="1124585"/>
          </a:xfrm>
          <a:prstGeom prst="rect">
            <a:avLst/>
          </a:prstGeom>
        </p:spPr>
        <p:txBody>
          <a:bodyPr lIns="0" tIns="0" rIns="0" bIns="0" rtlCol="0" anchor="t">
            <a:spAutoFit/>
          </a:bodyPr>
          <a:lstStyle/>
          <a:p>
            <a:pPr algn="l">
              <a:lnSpc>
                <a:spcPts val="8739"/>
              </a:lnSpc>
            </a:pPr>
            <a:r>
              <a:rPr lang="en-US" sz="7599" b="1" spc="607">
                <a:solidFill>
                  <a:srgbClr val="FFFFFF"/>
                </a:solidFill>
                <a:latin typeface="Poppins Bold"/>
                <a:ea typeface="Poppins Bold"/>
                <a:cs typeface="Poppins Bold"/>
                <a:sym typeface="Poppins Bold"/>
              </a:rPr>
              <a:t>NEURODIVERGENT:</a:t>
            </a:r>
          </a:p>
        </p:txBody>
      </p:sp>
      <p:sp>
        <p:nvSpPr>
          <p:cNvPr id="4" name="TextBox 4"/>
          <p:cNvSpPr txBox="1"/>
          <p:nvPr/>
        </p:nvSpPr>
        <p:spPr>
          <a:xfrm>
            <a:off x="0" y="2613732"/>
            <a:ext cx="18288000" cy="1567824"/>
          </a:xfrm>
          <a:prstGeom prst="rect">
            <a:avLst/>
          </a:prstGeom>
        </p:spPr>
        <p:txBody>
          <a:bodyPr lIns="0" tIns="0" rIns="0" bIns="0" rtlCol="0" anchor="t">
            <a:spAutoFit/>
          </a:bodyPr>
          <a:lstStyle/>
          <a:p>
            <a:pPr algn="ctr">
              <a:lnSpc>
                <a:spcPts val="6211"/>
              </a:lnSpc>
              <a:spcBef>
                <a:spcPct val="0"/>
              </a:spcBef>
            </a:pPr>
            <a:r>
              <a:rPr lang="en-US" sz="5401" b="1" spc="432">
                <a:solidFill>
                  <a:srgbClr val="FFFFFF"/>
                </a:solidFill>
                <a:latin typeface="Poppins Bold"/>
                <a:ea typeface="Poppins Bold"/>
                <a:cs typeface="Poppins Bold"/>
                <a:sym typeface="Poppins Bold"/>
              </a:rPr>
              <a:t>Someone whose neurotype falls outside of what’s considered the “presumed default” </a:t>
            </a:r>
          </a:p>
        </p:txBody>
      </p:sp>
      <p:sp>
        <p:nvSpPr>
          <p:cNvPr id="5" name="TextBox 5"/>
          <p:cNvSpPr txBox="1"/>
          <p:nvPr/>
        </p:nvSpPr>
        <p:spPr>
          <a:xfrm>
            <a:off x="187464" y="4945804"/>
            <a:ext cx="10710537" cy="1124585"/>
          </a:xfrm>
          <a:prstGeom prst="rect">
            <a:avLst/>
          </a:prstGeom>
        </p:spPr>
        <p:txBody>
          <a:bodyPr lIns="0" tIns="0" rIns="0" bIns="0" rtlCol="0" anchor="t">
            <a:spAutoFit/>
          </a:bodyPr>
          <a:lstStyle/>
          <a:p>
            <a:pPr algn="l">
              <a:lnSpc>
                <a:spcPts val="8739"/>
              </a:lnSpc>
            </a:pPr>
            <a:r>
              <a:rPr lang="en-US" sz="7599" b="1" spc="607">
                <a:solidFill>
                  <a:srgbClr val="FFFFFF"/>
                </a:solidFill>
                <a:latin typeface="Poppins Bold"/>
                <a:ea typeface="Poppins Bold"/>
                <a:cs typeface="Poppins Bold"/>
                <a:sym typeface="Poppins Bold"/>
              </a:rPr>
              <a:t>NEURODIVERSITY:</a:t>
            </a:r>
          </a:p>
        </p:txBody>
      </p:sp>
      <p:sp>
        <p:nvSpPr>
          <p:cNvPr id="6" name="TextBox 6"/>
          <p:cNvSpPr txBox="1"/>
          <p:nvPr/>
        </p:nvSpPr>
        <p:spPr>
          <a:xfrm>
            <a:off x="187464" y="6499014"/>
            <a:ext cx="18288000" cy="1567824"/>
          </a:xfrm>
          <a:prstGeom prst="rect">
            <a:avLst/>
          </a:prstGeom>
        </p:spPr>
        <p:txBody>
          <a:bodyPr lIns="0" tIns="0" rIns="0" bIns="0" rtlCol="0" anchor="t">
            <a:spAutoFit/>
          </a:bodyPr>
          <a:lstStyle/>
          <a:p>
            <a:pPr algn="l">
              <a:lnSpc>
                <a:spcPts val="6211"/>
              </a:lnSpc>
              <a:spcBef>
                <a:spcPct val="0"/>
              </a:spcBef>
            </a:pPr>
            <a:r>
              <a:rPr lang="en-US" sz="5401" b="1" spc="432">
                <a:solidFill>
                  <a:srgbClr val="FFFFFF"/>
                </a:solidFill>
                <a:latin typeface="Poppins Bold"/>
                <a:ea typeface="Poppins Bold"/>
                <a:cs typeface="Poppins Bold"/>
                <a:sym typeface="Poppins Bold"/>
              </a:rPr>
              <a:t>A term that applies to people of all neurotypes, including neurotypical people</a:t>
            </a:r>
          </a:p>
        </p:txBody>
      </p:sp>
      <p:sp>
        <p:nvSpPr>
          <p:cNvPr id="7" name="Freeform 7"/>
          <p:cNvSpPr/>
          <p:nvPr/>
        </p:nvSpPr>
        <p:spPr>
          <a:xfrm>
            <a:off x="14926520" y="252377"/>
            <a:ext cx="2332780" cy="2332780"/>
          </a:xfrm>
          <a:custGeom>
            <a:avLst/>
            <a:gdLst/>
            <a:ahLst/>
            <a:cxnLst/>
            <a:rect l="l" t="t" r="r" b="b"/>
            <a:pathLst>
              <a:path w="2332780" h="2332780">
                <a:moveTo>
                  <a:pt x="0" y="0"/>
                </a:moveTo>
                <a:lnTo>
                  <a:pt x="2332780" y="0"/>
                </a:lnTo>
                <a:lnTo>
                  <a:pt x="2332780" y="2332780"/>
                </a:lnTo>
                <a:lnTo>
                  <a:pt x="0" y="2332780"/>
                </a:lnTo>
                <a:lnTo>
                  <a:pt x="0" y="0"/>
                </a:lnTo>
                <a:close/>
              </a:path>
            </a:pathLst>
          </a:custGeom>
          <a:blipFill>
            <a:blip r:embed="rId5"/>
            <a:stretch>
              <a:fillRect/>
            </a:stretch>
          </a:blipFill>
        </p:spPr>
      </p:sp>
      <p:pic>
        <p:nvPicPr>
          <p:cNvPr id="8" name="Audio 7">
            <a:hlinkClick r:id="" action="ppaction://media"/>
            <a:extLst>
              <a:ext uri="{FF2B5EF4-FFF2-40B4-BE49-F238E27FC236}">
                <a16:creationId xmlns:a16="http://schemas.microsoft.com/office/drawing/2014/main" id="{74853268-C9B4-BD19-007F-52233CFE00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765"/>
    </mc:Choice>
    <mc:Fallback xmlns="">
      <p:transition spd="slow" advTm="12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9086637" y="14287"/>
            <a:ext cx="9172055" cy="10298804"/>
          </a:xfrm>
          <a:custGeom>
            <a:avLst/>
            <a:gdLst/>
            <a:ahLst/>
            <a:cxnLst/>
            <a:rect l="l" t="t" r="r" b="b"/>
            <a:pathLst>
              <a:path w="9172055" h="10298804">
                <a:moveTo>
                  <a:pt x="0" y="0"/>
                </a:moveTo>
                <a:lnTo>
                  <a:pt x="9172055" y="0"/>
                </a:lnTo>
                <a:lnTo>
                  <a:pt x="9172055" y="10298804"/>
                </a:lnTo>
                <a:lnTo>
                  <a:pt x="0" y="10298804"/>
                </a:lnTo>
                <a:lnTo>
                  <a:pt x="0" y="0"/>
                </a:lnTo>
                <a:close/>
              </a:path>
            </a:pathLst>
          </a:custGeom>
          <a:blipFill>
            <a:blip r:embed="rId4"/>
            <a:stretch>
              <a:fillRect t="-6728" b="-2992"/>
            </a:stretch>
          </a:blipFill>
        </p:spPr>
      </p:sp>
      <p:sp>
        <p:nvSpPr>
          <p:cNvPr id="3" name="TextBox 3"/>
          <p:cNvSpPr txBox="1"/>
          <p:nvPr/>
        </p:nvSpPr>
        <p:spPr>
          <a:xfrm>
            <a:off x="486209" y="647489"/>
            <a:ext cx="8158862" cy="1576270"/>
          </a:xfrm>
          <a:prstGeom prst="rect">
            <a:avLst/>
          </a:prstGeom>
        </p:spPr>
        <p:txBody>
          <a:bodyPr lIns="0" tIns="0" rIns="0" bIns="0" rtlCol="0" anchor="t">
            <a:spAutoFit/>
          </a:bodyPr>
          <a:lstStyle/>
          <a:p>
            <a:pPr algn="l">
              <a:lnSpc>
                <a:spcPts val="6211"/>
              </a:lnSpc>
            </a:pPr>
            <a:r>
              <a:rPr lang="en-US" sz="5401" b="1" spc="432">
                <a:solidFill>
                  <a:srgbClr val="FFFFFF"/>
                </a:solidFill>
                <a:latin typeface="Poppins Bold"/>
                <a:ea typeface="Poppins Bold"/>
                <a:cs typeface="Poppins Bold"/>
                <a:sym typeface="Poppins Bold"/>
              </a:rPr>
              <a:t>CONSIDER YOUR GENDER...</a:t>
            </a:r>
          </a:p>
        </p:txBody>
      </p:sp>
      <p:sp>
        <p:nvSpPr>
          <p:cNvPr id="4" name="TextBox 4"/>
          <p:cNvSpPr txBox="1"/>
          <p:nvPr/>
        </p:nvSpPr>
        <p:spPr>
          <a:xfrm>
            <a:off x="486209" y="2817677"/>
            <a:ext cx="8158862" cy="4692024"/>
          </a:xfrm>
          <a:prstGeom prst="rect">
            <a:avLst/>
          </a:prstGeom>
        </p:spPr>
        <p:txBody>
          <a:bodyPr lIns="0" tIns="0" rIns="0" bIns="0" rtlCol="0" anchor="t">
            <a:spAutoFit/>
          </a:bodyPr>
          <a:lstStyle/>
          <a:p>
            <a:pPr marL="1166176" lvl="1" indent="-583088" algn="l">
              <a:lnSpc>
                <a:spcPts val="6211"/>
              </a:lnSpc>
              <a:buFont typeface="Arial"/>
              <a:buChar char="•"/>
            </a:pPr>
            <a:r>
              <a:rPr lang="en-US" sz="5401" b="1" spc="432" dirty="0">
                <a:solidFill>
                  <a:srgbClr val="FFFFFF"/>
                </a:solidFill>
                <a:latin typeface="Poppins Bold"/>
                <a:ea typeface="Poppins Bold"/>
                <a:cs typeface="Poppins Bold"/>
                <a:sym typeface="Poppins Bold"/>
              </a:rPr>
              <a:t>Spectrums</a:t>
            </a:r>
          </a:p>
          <a:p>
            <a:pPr algn="l">
              <a:lnSpc>
                <a:spcPts val="6211"/>
              </a:lnSpc>
            </a:pPr>
            <a:endParaRPr lang="en-US" sz="5401" b="1" spc="432" dirty="0">
              <a:solidFill>
                <a:srgbClr val="FFFFFF"/>
              </a:solidFill>
              <a:latin typeface="Poppins Bold"/>
              <a:ea typeface="Poppins Bold"/>
              <a:cs typeface="Poppins Bold"/>
              <a:sym typeface="Poppins Bold"/>
            </a:endParaRPr>
          </a:p>
          <a:p>
            <a:pPr marL="1166176" lvl="1" indent="-583088" algn="l">
              <a:lnSpc>
                <a:spcPts val="6211"/>
              </a:lnSpc>
              <a:buFont typeface="Arial"/>
              <a:buChar char="•"/>
            </a:pPr>
            <a:r>
              <a:rPr lang="en-US" sz="5401" b="1" spc="432" dirty="0">
                <a:solidFill>
                  <a:srgbClr val="FFFFFF"/>
                </a:solidFill>
                <a:latin typeface="Poppins Bold"/>
                <a:ea typeface="Poppins Bold"/>
                <a:cs typeface="Poppins Bold"/>
                <a:sym typeface="Poppins Bold"/>
              </a:rPr>
              <a:t>Continuums</a:t>
            </a:r>
          </a:p>
          <a:p>
            <a:pPr algn="l">
              <a:lnSpc>
                <a:spcPts val="6211"/>
              </a:lnSpc>
            </a:pPr>
            <a:endParaRPr lang="en-US" sz="5401" b="1" spc="432" dirty="0">
              <a:solidFill>
                <a:srgbClr val="FFFFFF"/>
              </a:solidFill>
              <a:latin typeface="Poppins Bold"/>
              <a:ea typeface="Poppins Bold"/>
              <a:cs typeface="Poppins Bold"/>
              <a:sym typeface="Poppins Bold"/>
            </a:endParaRPr>
          </a:p>
          <a:p>
            <a:pPr marL="1166176" lvl="1" indent="-583088" algn="l">
              <a:lnSpc>
                <a:spcPts val="6211"/>
              </a:lnSpc>
              <a:buFont typeface="Arial"/>
              <a:buChar char="•"/>
            </a:pPr>
            <a:r>
              <a:rPr lang="en-US" sz="5401" b="1" spc="432" dirty="0">
                <a:solidFill>
                  <a:srgbClr val="FFFFFF"/>
                </a:solidFill>
                <a:latin typeface="Poppins Bold"/>
                <a:ea typeface="Poppins Bold"/>
                <a:cs typeface="Poppins Bold"/>
                <a:sym typeface="Poppins Bold"/>
              </a:rPr>
              <a:t>Binary brain traps</a:t>
            </a:r>
          </a:p>
        </p:txBody>
      </p:sp>
      <p:sp>
        <p:nvSpPr>
          <p:cNvPr id="5" name="TextBox 5"/>
          <p:cNvSpPr txBox="1"/>
          <p:nvPr/>
        </p:nvSpPr>
        <p:spPr>
          <a:xfrm>
            <a:off x="486209" y="8253791"/>
            <a:ext cx="8158862" cy="1576270"/>
          </a:xfrm>
          <a:prstGeom prst="rect">
            <a:avLst/>
          </a:prstGeom>
        </p:spPr>
        <p:txBody>
          <a:bodyPr lIns="0" tIns="0" rIns="0" bIns="0" rtlCol="0" anchor="t">
            <a:spAutoFit/>
          </a:bodyPr>
          <a:lstStyle/>
          <a:p>
            <a:pPr algn="l">
              <a:lnSpc>
                <a:spcPts val="6211"/>
              </a:lnSpc>
            </a:pPr>
            <a:r>
              <a:rPr lang="en-US" sz="5401" b="1" spc="432">
                <a:solidFill>
                  <a:srgbClr val="FFFFFF"/>
                </a:solidFill>
                <a:latin typeface="Poppins Bold"/>
                <a:ea typeface="Poppins Bold"/>
                <a:cs typeface="Poppins Bold"/>
                <a:sym typeface="Poppins Bold"/>
              </a:rPr>
              <a:t>WHAT IS GENDER DIVERSITY?</a:t>
            </a:r>
          </a:p>
        </p:txBody>
      </p:sp>
      <p:pic>
        <p:nvPicPr>
          <p:cNvPr id="7" name="Audio 6">
            <a:hlinkClick r:id="" action="ppaction://media"/>
            <a:extLst>
              <a:ext uri="{FF2B5EF4-FFF2-40B4-BE49-F238E27FC236}">
                <a16:creationId xmlns:a16="http://schemas.microsoft.com/office/drawing/2014/main" id="{F17F9CAD-6584-EF64-9805-20859AAD0A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381"/>
    </mc:Choice>
    <mc:Fallback xmlns="">
      <p:transition spd="slow" advTm="13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1638300"/>
            <a:ext cx="9002401" cy="9002401"/>
          </a:xfrm>
          <a:custGeom>
            <a:avLst/>
            <a:gdLst/>
            <a:ahLst/>
            <a:cxnLst/>
            <a:rect l="l" t="t" r="r" b="b"/>
            <a:pathLst>
              <a:path w="9002401" h="9002401">
                <a:moveTo>
                  <a:pt x="0" y="0"/>
                </a:moveTo>
                <a:lnTo>
                  <a:pt x="9002401" y="0"/>
                </a:lnTo>
                <a:lnTo>
                  <a:pt x="9002401" y="9002400"/>
                </a:lnTo>
                <a:lnTo>
                  <a:pt x="0" y="9002400"/>
                </a:lnTo>
                <a:lnTo>
                  <a:pt x="0" y="0"/>
                </a:lnTo>
                <a:close/>
              </a:path>
            </a:pathLst>
          </a:custGeom>
          <a:blipFill>
            <a:blip r:embed="rId4"/>
            <a:stretch>
              <a:fillRect/>
            </a:stretch>
          </a:blipFill>
        </p:spPr>
      </p:sp>
      <p:sp>
        <p:nvSpPr>
          <p:cNvPr id="3" name="Freeform 3"/>
          <p:cNvSpPr/>
          <p:nvPr/>
        </p:nvSpPr>
        <p:spPr>
          <a:xfrm>
            <a:off x="10052726" y="772453"/>
            <a:ext cx="7836133" cy="9204275"/>
          </a:xfrm>
          <a:custGeom>
            <a:avLst/>
            <a:gdLst/>
            <a:ahLst/>
            <a:cxnLst/>
            <a:rect l="l" t="t" r="r" b="b"/>
            <a:pathLst>
              <a:path w="7836133" h="9204275">
                <a:moveTo>
                  <a:pt x="0" y="0"/>
                </a:moveTo>
                <a:lnTo>
                  <a:pt x="7836133" y="0"/>
                </a:lnTo>
                <a:lnTo>
                  <a:pt x="7836133" y="9204275"/>
                </a:lnTo>
                <a:lnTo>
                  <a:pt x="0" y="9204275"/>
                </a:lnTo>
                <a:lnTo>
                  <a:pt x="0" y="0"/>
                </a:lnTo>
                <a:close/>
              </a:path>
            </a:pathLst>
          </a:custGeom>
          <a:blipFill>
            <a:blip r:embed="rId5"/>
            <a:stretch>
              <a:fillRect t="-4887"/>
            </a:stretch>
          </a:blipFill>
        </p:spPr>
      </p:sp>
      <p:sp>
        <p:nvSpPr>
          <p:cNvPr id="4" name="TextBox 4"/>
          <p:cNvSpPr txBox="1"/>
          <p:nvPr/>
        </p:nvSpPr>
        <p:spPr>
          <a:xfrm>
            <a:off x="486209" y="235802"/>
            <a:ext cx="8436586" cy="1809756"/>
          </a:xfrm>
          <a:prstGeom prst="rect">
            <a:avLst/>
          </a:prstGeom>
        </p:spPr>
        <p:txBody>
          <a:bodyPr lIns="0" tIns="0" rIns="0" bIns="0" rtlCol="0" anchor="t">
            <a:spAutoFit/>
          </a:bodyPr>
          <a:lstStyle/>
          <a:p>
            <a:pPr algn="l">
              <a:lnSpc>
                <a:spcPts val="4728"/>
              </a:lnSpc>
            </a:pPr>
            <a:r>
              <a:rPr lang="en-US" sz="4111" b="1" spc="328">
                <a:solidFill>
                  <a:srgbClr val="FFFFFF"/>
                </a:solidFill>
                <a:latin typeface="Poppins Bold"/>
                <a:ea typeface="Poppins Bold"/>
                <a:cs typeface="Poppins Bold"/>
                <a:sym typeface="Poppins Bold"/>
              </a:rPr>
              <a:t>WHEN SPECTRUMS CONVERGE...POWER DIFFERENTIALS EMERGE.</a:t>
            </a:r>
          </a:p>
        </p:txBody>
      </p:sp>
      <p:pic>
        <p:nvPicPr>
          <p:cNvPr id="6" name="Audio 5">
            <a:hlinkClick r:id="" action="ppaction://media"/>
            <a:extLst>
              <a:ext uri="{FF2B5EF4-FFF2-40B4-BE49-F238E27FC236}">
                <a16:creationId xmlns:a16="http://schemas.microsoft.com/office/drawing/2014/main" id="{911FCDB6-A4B0-8DA9-61E4-4D9A74EBD9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3322"/>
    </mc:Choice>
    <mc:Fallback xmlns="">
      <p:transition spd="slow" advTm="63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8645070" y="442645"/>
            <a:ext cx="9237889" cy="9237889"/>
          </a:xfrm>
          <a:custGeom>
            <a:avLst/>
            <a:gdLst/>
            <a:ahLst/>
            <a:cxnLst/>
            <a:rect l="l" t="t" r="r" b="b"/>
            <a:pathLst>
              <a:path w="9237889" h="9237889">
                <a:moveTo>
                  <a:pt x="0" y="0"/>
                </a:moveTo>
                <a:lnTo>
                  <a:pt x="9237889" y="0"/>
                </a:lnTo>
                <a:lnTo>
                  <a:pt x="9237889" y="9237889"/>
                </a:lnTo>
                <a:lnTo>
                  <a:pt x="0" y="9237889"/>
                </a:lnTo>
                <a:lnTo>
                  <a:pt x="0" y="0"/>
                </a:lnTo>
                <a:close/>
              </a:path>
            </a:pathLst>
          </a:custGeom>
          <a:blipFill>
            <a:blip r:embed="rId4"/>
            <a:stretch>
              <a:fillRect/>
            </a:stretch>
          </a:blipFill>
        </p:spPr>
      </p:sp>
      <p:sp>
        <p:nvSpPr>
          <p:cNvPr id="3" name="TextBox 3"/>
          <p:cNvSpPr txBox="1"/>
          <p:nvPr/>
        </p:nvSpPr>
        <p:spPr>
          <a:xfrm>
            <a:off x="486209" y="647489"/>
            <a:ext cx="7482965" cy="9342109"/>
          </a:xfrm>
          <a:prstGeom prst="rect">
            <a:avLst/>
          </a:prstGeom>
        </p:spPr>
        <p:txBody>
          <a:bodyPr lIns="0" tIns="0" rIns="0" bIns="0" rtlCol="0" anchor="t">
            <a:spAutoFit/>
          </a:bodyPr>
          <a:lstStyle/>
          <a:p>
            <a:pPr algn="l">
              <a:lnSpc>
                <a:spcPts val="5169"/>
              </a:lnSpc>
            </a:pPr>
            <a:r>
              <a:rPr lang="en-US" sz="4495" b="1" spc="359" dirty="0">
                <a:solidFill>
                  <a:srgbClr val="FFFFFF"/>
                </a:solidFill>
                <a:latin typeface="Poppins Bold"/>
                <a:ea typeface="Poppins Bold"/>
                <a:cs typeface="Poppins Bold"/>
                <a:sym typeface="Poppins Bold"/>
              </a:rPr>
              <a:t>“INTERSECTIONALITY IS A LENS THROUGH WHICH YOU CAN SEE WHERE POWER COMES AND COLLIDES, WHERE IT LOCKS AND INTERSECTS. IT IS THE ACKNOWLEDGMENT</a:t>
            </a:r>
          </a:p>
          <a:p>
            <a:pPr algn="l">
              <a:lnSpc>
                <a:spcPts val="5169"/>
              </a:lnSpc>
            </a:pPr>
            <a:r>
              <a:rPr lang="en-US" sz="4495" b="1" spc="359" dirty="0">
                <a:solidFill>
                  <a:srgbClr val="FFFFFF"/>
                </a:solidFill>
                <a:latin typeface="Poppins Bold"/>
                <a:ea typeface="Poppins Bold"/>
                <a:cs typeface="Poppins Bold"/>
                <a:sym typeface="Poppins Bold"/>
              </a:rPr>
              <a:t>THAT EVERYONE HAS THEIR OWN UNIQUE EXPERIENCESOF DISCRIMINATION AND PRIVILEGE” -KIMBERLE CRENSHAW </a:t>
            </a:r>
          </a:p>
        </p:txBody>
      </p:sp>
      <p:pic>
        <p:nvPicPr>
          <p:cNvPr id="4" name="Audio 3">
            <a:hlinkClick r:id="" action="ppaction://media"/>
            <a:extLst>
              <a:ext uri="{FF2B5EF4-FFF2-40B4-BE49-F238E27FC236}">
                <a16:creationId xmlns:a16="http://schemas.microsoft.com/office/drawing/2014/main" id="{2AED1967-B14B-1B66-2355-12258CAB0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426"/>
    </mc:Choice>
    <mc:Fallback xmlns="">
      <p:transition spd="slow" advTm="17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SHA 2025" id="{5A34B1AF-1020-6D47-A2E2-76086F0EA950}" vid="{3FF94DA3-96F7-B349-A7E5-E957EEBC28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605</TotalTime>
  <Words>4257</Words>
  <Application>Microsoft Macintosh PowerPoint</Application>
  <PresentationFormat>Custom</PresentationFormat>
  <Paragraphs>459</Paragraphs>
  <Slides>52</Slides>
  <Notes>14</Notes>
  <HiddenSlides>0</HiddenSlides>
  <MMClips>52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Merriweather Sans</vt:lpstr>
      <vt:lpstr>Calibri</vt:lpstr>
      <vt:lpstr>Arial</vt:lpstr>
      <vt:lpstr>Barlow Medium</vt:lpstr>
      <vt:lpstr>Poppins Medium</vt:lpstr>
      <vt:lpstr>Poppins Medium Bold</vt:lpstr>
      <vt:lpstr>Barlow Condensed</vt:lpstr>
      <vt:lpstr>Barlow Bold</vt:lpstr>
      <vt:lpstr>Barlow</vt:lpstr>
      <vt:lpstr>Barlow SemiCondensed Bold</vt:lpstr>
      <vt:lpstr>Poppins Bold</vt:lpstr>
      <vt:lpstr>Barlow SemiCondensed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 Goldberg he/him</dc:creator>
  <cp:lastModifiedBy>AC Goldberg he/him</cp:lastModifiedBy>
  <cp:revision>17</cp:revision>
  <dcterms:created xsi:type="dcterms:W3CDTF">2025-05-20T18:58:41Z</dcterms:created>
  <dcterms:modified xsi:type="dcterms:W3CDTF">2025-10-02T14:22:52Z</dcterms:modified>
  <dc:identifier>DAGXw6mvx_g</dc:identifier>
</cp:coreProperties>
</file>