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5" r:id="rId19"/>
    <p:sldId id="276" r:id="rId20"/>
    <p:sldId id="277" r:id="rId21"/>
    <p:sldId id="27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2"/>
    <p:restoredTop sz="94672"/>
  </p:normalViewPr>
  <p:slideViewPr>
    <p:cSldViewPr snapToGrid="0">
      <p:cViewPr varScale="1">
        <p:scale>
          <a:sx n="112" d="100"/>
          <a:sy n="112" d="100"/>
        </p:scale>
        <p:origin x="50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5E87-2FFA-020E-5493-B3676426E4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1BED01-D15E-4F1B-E607-A8F8663ED5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3279D5-1AB8-DB66-10AA-CF5B67F76607}"/>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AAD84289-F549-7597-99D3-CC80D6A6AC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CA1A6E-9D64-6DCD-569C-3A0B6FA4ADCC}"/>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274055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84857-7176-4722-F817-456F19523C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6222716-D1FA-F597-FDB3-AE1E523F42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A1EF88-A996-B035-8C15-11BF2227B8E5}"/>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24510300-2D6D-246B-A81A-5FDEF64B25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B7C63-B33D-4410-D30D-B44BED8CDAD7}"/>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1831678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9DBD3B-EA4D-2E04-62B3-028A753F724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30F7F7-10D4-6B4B-28C0-3C491A2FD6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748452-482D-E3DF-C458-AFEF04562BCC}"/>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563E613A-0544-C01F-0F5D-52DF78339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9005EF-9E76-323E-53E0-1CC19480C46E}"/>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397113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D8797-67BB-290C-9564-79BB658E11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701018-2DF1-E739-C99E-1BA24DACCA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06CB91-CF80-EBBE-8884-8DC29DD71C72}"/>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B31A6099-1388-508E-166E-F96F5E1885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A99D9-7B77-4914-CA77-DC6ABE2F44A4}"/>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126039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6134B-6C70-FA68-3CF0-BC4916870B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4D0D0A-39FC-2CED-3DA2-2A432F9F1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30EE5A-9BA5-9582-A6D8-04607C5596FB}"/>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CD03A4A4-3C28-AEC8-2CE4-643FE96A5F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A52D66-224E-7F89-8956-A76347581048}"/>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456475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3FF70-A54A-4B2E-E14C-2619CEB766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4F40D2-E29D-4C92-6633-7A502101D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967BD1-2E22-739F-1BF1-BBBA0CF9FA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40125B-BBB2-7FFB-361A-66C126828151}"/>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6" name="Footer Placeholder 5">
            <a:extLst>
              <a:ext uri="{FF2B5EF4-FFF2-40B4-BE49-F238E27FC236}">
                <a16:creationId xmlns:a16="http://schemas.microsoft.com/office/drawing/2014/main" id="{4318345D-99A0-6F61-FDAC-2958F38416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CF26C7-2E6E-8EA9-B818-EB15304357A0}"/>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1185416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A741A-116B-3D52-3E60-02FFC48AC1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495746-95ED-8300-4A24-80AE913F5F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05CBE7-D257-AF14-F5E2-250DCBB6BF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697E9A-49D6-B81B-1E4C-013A21091D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EB9B81-C4ED-FA1C-326F-24D1C27DEC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8BE4C9-6D96-2DD3-3591-00C51989A57C}"/>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8" name="Footer Placeholder 7">
            <a:extLst>
              <a:ext uri="{FF2B5EF4-FFF2-40B4-BE49-F238E27FC236}">
                <a16:creationId xmlns:a16="http://schemas.microsoft.com/office/drawing/2014/main" id="{29C91E99-47EB-FF26-4734-FA86297EFB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3FBD46-F3D3-A404-0148-D491BDF249A8}"/>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1694822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D6FB5-27A8-1C5C-3924-288819DFBD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C4AB1D-B60E-64F8-990E-0AB4B628F233}"/>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4" name="Footer Placeholder 3">
            <a:extLst>
              <a:ext uri="{FF2B5EF4-FFF2-40B4-BE49-F238E27FC236}">
                <a16:creationId xmlns:a16="http://schemas.microsoft.com/office/drawing/2014/main" id="{09F50EEA-38BB-D87A-FEA4-77606AD295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63E49D-7D88-9023-63EC-61C989FD76A9}"/>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254163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661CE6-6B67-A890-476E-3DE836217BC4}"/>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3" name="Footer Placeholder 2">
            <a:extLst>
              <a:ext uri="{FF2B5EF4-FFF2-40B4-BE49-F238E27FC236}">
                <a16:creationId xmlns:a16="http://schemas.microsoft.com/office/drawing/2014/main" id="{1802CBE2-D60C-BA4E-D7D0-A5E544A11D0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0ACCCD-8CE2-A312-DCE0-9EA125D79709}"/>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1195238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6D343-11A2-4C48-8BBE-F401EC6F28F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ABD25C-98F3-0DA3-068D-56CE1CF73D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A4A55F-8AF0-814F-D950-3529AE43C4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DE48-D987-082A-21F4-85975D5D6D86}"/>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6" name="Footer Placeholder 5">
            <a:extLst>
              <a:ext uri="{FF2B5EF4-FFF2-40B4-BE49-F238E27FC236}">
                <a16:creationId xmlns:a16="http://schemas.microsoft.com/office/drawing/2014/main" id="{586780A0-EBA8-A361-1F15-2A59B4C5CB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E700EF-0AA3-C50C-46C0-77A993B682CA}"/>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382416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17C4C-6842-1684-5CC8-C118836EE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6B29F8-30BB-C111-BD83-08BB672DAF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5F95B6-0680-FFAD-A9FA-5E52AFA76F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914F97-B37C-81E3-6E7B-460AA6DE34AA}"/>
              </a:ext>
            </a:extLst>
          </p:cNvPr>
          <p:cNvSpPr>
            <a:spLocks noGrp="1"/>
          </p:cNvSpPr>
          <p:nvPr>
            <p:ph type="dt" sz="half" idx="10"/>
          </p:nvPr>
        </p:nvSpPr>
        <p:spPr/>
        <p:txBody>
          <a:bodyPr/>
          <a:lstStyle/>
          <a:p>
            <a:fld id="{4231170B-DED2-DB4E-BB21-DEE065982DB8}" type="datetimeFigureOut">
              <a:rPr lang="en-US" smtClean="0"/>
              <a:t>10/2/25</a:t>
            </a:fld>
            <a:endParaRPr lang="en-US"/>
          </a:p>
        </p:txBody>
      </p:sp>
      <p:sp>
        <p:nvSpPr>
          <p:cNvPr id="6" name="Footer Placeholder 5">
            <a:extLst>
              <a:ext uri="{FF2B5EF4-FFF2-40B4-BE49-F238E27FC236}">
                <a16:creationId xmlns:a16="http://schemas.microsoft.com/office/drawing/2014/main" id="{56A9F5DC-BF39-EA58-8DC0-614757C235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FB66474-C021-398C-0658-650683C2712A}"/>
              </a:ext>
            </a:extLst>
          </p:cNvPr>
          <p:cNvSpPr>
            <a:spLocks noGrp="1"/>
          </p:cNvSpPr>
          <p:nvPr>
            <p:ph type="sldNum" sz="quarter" idx="12"/>
          </p:nvPr>
        </p:nvSpPr>
        <p:spPr/>
        <p:txBody>
          <a:bodyPr/>
          <a:lstStyle/>
          <a:p>
            <a:fld id="{F71BDB9E-67DE-3C40-AF7B-6CF02692D552}" type="slidenum">
              <a:rPr lang="en-US" smtClean="0"/>
              <a:t>‹#›</a:t>
            </a:fld>
            <a:endParaRPr lang="en-US"/>
          </a:p>
        </p:txBody>
      </p:sp>
    </p:spTree>
    <p:extLst>
      <p:ext uri="{BB962C8B-B14F-4D97-AF65-F5344CB8AC3E}">
        <p14:creationId xmlns:p14="http://schemas.microsoft.com/office/powerpoint/2010/main" val="3501694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1A4398-E4AC-C434-500B-EF5E6D8B75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5C01B3-ADF4-92C5-CC3F-70A7D665DE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8A5BD-25DE-1DB9-6F37-1113DA9EF5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31170B-DED2-DB4E-BB21-DEE065982DB8}" type="datetimeFigureOut">
              <a:rPr lang="en-US" smtClean="0"/>
              <a:t>10/2/25</a:t>
            </a:fld>
            <a:endParaRPr lang="en-US"/>
          </a:p>
        </p:txBody>
      </p:sp>
      <p:sp>
        <p:nvSpPr>
          <p:cNvPr id="5" name="Footer Placeholder 4">
            <a:extLst>
              <a:ext uri="{FF2B5EF4-FFF2-40B4-BE49-F238E27FC236}">
                <a16:creationId xmlns:a16="http://schemas.microsoft.com/office/drawing/2014/main" id="{3B88C04D-2CCE-5A79-1961-C85ABD7F22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662A4CB-054B-36A4-29E3-3F68BA88D9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1BDB9E-67DE-3C40-AF7B-6CF02692D552}" type="slidenum">
              <a:rPr lang="en-US" smtClean="0"/>
              <a:t>‹#›</a:t>
            </a:fld>
            <a:endParaRPr lang="en-US"/>
          </a:p>
        </p:txBody>
      </p:sp>
    </p:spTree>
    <p:extLst>
      <p:ext uri="{BB962C8B-B14F-4D97-AF65-F5344CB8AC3E}">
        <p14:creationId xmlns:p14="http://schemas.microsoft.com/office/powerpoint/2010/main" val="70816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drive.google.com/file/d/1QyCGsD3iqFyXXWrcFlCmLV-dZJVQ8ohO/view?ts=6813b85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C7BED-925E-AE42-738B-ED9D8339BF38}"/>
              </a:ext>
            </a:extLst>
          </p:cNvPr>
          <p:cNvSpPr>
            <a:spLocks noGrp="1"/>
          </p:cNvSpPr>
          <p:nvPr>
            <p:ph type="ctrTitle"/>
          </p:nvPr>
        </p:nvSpPr>
        <p:spPr/>
        <p:txBody>
          <a:bodyPr>
            <a:normAutofit/>
          </a:bodyPr>
          <a:lstStyle/>
          <a:p>
            <a:r>
              <a:rPr lang="en-US" dirty="0"/>
              <a:t>Clinical Supervision: Supporting Student Success</a:t>
            </a:r>
          </a:p>
        </p:txBody>
      </p:sp>
      <p:sp>
        <p:nvSpPr>
          <p:cNvPr id="3" name="Subtitle 2">
            <a:extLst>
              <a:ext uri="{FF2B5EF4-FFF2-40B4-BE49-F238E27FC236}">
                <a16:creationId xmlns:a16="http://schemas.microsoft.com/office/drawing/2014/main" id="{7FA5C514-6047-F8E9-DCB0-E7723FA72EA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13108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699E8-F4A5-D7CF-A142-E1243287C942}"/>
              </a:ext>
            </a:extLst>
          </p:cNvPr>
          <p:cNvSpPr>
            <a:spLocks noGrp="1"/>
          </p:cNvSpPr>
          <p:nvPr>
            <p:ph type="title"/>
          </p:nvPr>
        </p:nvSpPr>
        <p:spPr/>
        <p:txBody>
          <a:bodyPr/>
          <a:lstStyle/>
          <a:p>
            <a:r>
              <a:rPr lang="en-US" dirty="0"/>
              <a:t>    J. Anderson’s Continuum of Supervision </a:t>
            </a:r>
          </a:p>
        </p:txBody>
      </p:sp>
      <p:sp>
        <p:nvSpPr>
          <p:cNvPr id="3" name="Content Placeholder 2">
            <a:extLst>
              <a:ext uri="{FF2B5EF4-FFF2-40B4-BE49-F238E27FC236}">
                <a16:creationId xmlns:a16="http://schemas.microsoft.com/office/drawing/2014/main" id="{04CCCD39-3D55-EB59-5E39-9C330943E507}"/>
              </a:ext>
            </a:extLst>
          </p:cNvPr>
          <p:cNvSpPr>
            <a:spLocks noGrp="1"/>
          </p:cNvSpPr>
          <p:nvPr>
            <p:ph idx="1"/>
          </p:nvPr>
        </p:nvSpPr>
        <p:spPr/>
        <p:txBody>
          <a:bodyPr>
            <a:normAutofit fontScale="92500" lnSpcReduction="10000"/>
          </a:bodyPr>
          <a:lstStyle/>
          <a:p>
            <a:r>
              <a:rPr lang="en-US" dirty="0"/>
              <a:t>Describes Supervision as a series of stages that allows a student to move from interdependence to independence.</a:t>
            </a:r>
          </a:p>
          <a:p>
            <a:r>
              <a:rPr lang="en-US" dirty="0"/>
              <a:t>These stages are not time bound.</a:t>
            </a:r>
          </a:p>
          <a:p>
            <a:r>
              <a:rPr lang="en-US" dirty="0"/>
              <a:t>The continuum comprises changes over time in the amount and type of involvement of both clinical educator and student clinician – as the amount of direct supervision decreases, the amount of student participation increases ( the student directs by proposing clinical decision models.)</a:t>
            </a:r>
          </a:p>
          <a:p>
            <a:r>
              <a:rPr lang="en-US" dirty="0"/>
              <a:t>Supervisory styles are adjusted in response to the needs of the student, expectations and philosophies of the supervisor  and  supervisee, and specifics of the situation (task difficulty, familiarity with task, client needs , setting.)</a:t>
            </a:r>
          </a:p>
        </p:txBody>
      </p:sp>
    </p:spTree>
    <p:extLst>
      <p:ext uri="{BB962C8B-B14F-4D97-AF65-F5344CB8AC3E}">
        <p14:creationId xmlns:p14="http://schemas.microsoft.com/office/powerpoint/2010/main" val="276070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BEDE-9685-0EAD-ED07-7E59FF723060}"/>
              </a:ext>
            </a:extLst>
          </p:cNvPr>
          <p:cNvSpPr>
            <a:spLocks noGrp="1"/>
          </p:cNvSpPr>
          <p:nvPr>
            <p:ph type="title"/>
          </p:nvPr>
        </p:nvSpPr>
        <p:spPr/>
        <p:txBody>
          <a:bodyPr/>
          <a:lstStyle/>
          <a:p>
            <a:r>
              <a:rPr lang="en-US" dirty="0"/>
              <a:t>   J. Anderson’s Continuum of Supervision</a:t>
            </a:r>
          </a:p>
        </p:txBody>
      </p:sp>
      <p:sp>
        <p:nvSpPr>
          <p:cNvPr id="3" name="Content Placeholder 2">
            <a:extLst>
              <a:ext uri="{FF2B5EF4-FFF2-40B4-BE49-F238E27FC236}">
                <a16:creationId xmlns:a16="http://schemas.microsoft.com/office/drawing/2014/main" id="{2D1C659C-A0A3-C66C-CE14-D42E10EB0A5C}"/>
              </a:ext>
            </a:extLst>
          </p:cNvPr>
          <p:cNvSpPr>
            <a:spLocks noGrp="1"/>
          </p:cNvSpPr>
          <p:nvPr>
            <p:ph idx="1"/>
          </p:nvPr>
        </p:nvSpPr>
        <p:spPr/>
        <p:txBody>
          <a:bodyPr/>
          <a:lstStyle/>
          <a:p>
            <a:r>
              <a:rPr lang="en-US" dirty="0"/>
              <a:t>Anderon emphasizes five components of the supervisory process to facilitate movement of students along the continuum:</a:t>
            </a:r>
          </a:p>
          <a:p>
            <a:r>
              <a:rPr lang="en-US" dirty="0"/>
              <a:t>Understanding the supervisory process – process, roles, objectives</a:t>
            </a:r>
          </a:p>
          <a:p>
            <a:r>
              <a:rPr lang="en-US" dirty="0"/>
              <a:t>Planning – joint planning for the clinical process and supervisory process</a:t>
            </a:r>
          </a:p>
          <a:p>
            <a:r>
              <a:rPr lang="en-US" dirty="0"/>
              <a:t>Observing – collecting &amp; data – supervisor and supervisee</a:t>
            </a:r>
          </a:p>
          <a:p>
            <a:r>
              <a:rPr lang="en-US" dirty="0"/>
              <a:t>Analyzing – interpreting data in relation to changes in clinician&amp; client</a:t>
            </a:r>
          </a:p>
          <a:p>
            <a:r>
              <a:rPr lang="en-US" dirty="0"/>
              <a:t>Integrating – integrating content from all components at various points throughout the experience</a:t>
            </a:r>
          </a:p>
        </p:txBody>
      </p:sp>
    </p:spTree>
    <p:extLst>
      <p:ext uri="{BB962C8B-B14F-4D97-AF65-F5344CB8AC3E}">
        <p14:creationId xmlns:p14="http://schemas.microsoft.com/office/powerpoint/2010/main" val="611523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45738-380E-1584-A85A-9648CA9C50D8}"/>
              </a:ext>
            </a:extLst>
          </p:cNvPr>
          <p:cNvSpPr>
            <a:spLocks noGrp="1"/>
          </p:cNvSpPr>
          <p:nvPr>
            <p:ph type="title"/>
          </p:nvPr>
        </p:nvSpPr>
        <p:spPr/>
        <p:txBody>
          <a:bodyPr/>
          <a:lstStyle/>
          <a:p>
            <a:r>
              <a:rPr lang="en-US" dirty="0"/>
              <a:t>  J. Anderson’s Continuum of Supervision</a:t>
            </a:r>
          </a:p>
        </p:txBody>
      </p:sp>
      <p:sp>
        <p:nvSpPr>
          <p:cNvPr id="3" name="Content Placeholder 2">
            <a:extLst>
              <a:ext uri="{FF2B5EF4-FFF2-40B4-BE49-F238E27FC236}">
                <a16:creationId xmlns:a16="http://schemas.microsoft.com/office/drawing/2014/main" id="{873CEEA1-F977-C76B-4000-B8069494E1D5}"/>
              </a:ext>
            </a:extLst>
          </p:cNvPr>
          <p:cNvSpPr>
            <a:spLocks noGrp="1"/>
          </p:cNvSpPr>
          <p:nvPr>
            <p:ph idx="1"/>
          </p:nvPr>
        </p:nvSpPr>
        <p:spPr/>
        <p:txBody>
          <a:bodyPr/>
          <a:lstStyle/>
          <a:p>
            <a:r>
              <a:rPr lang="en-US" dirty="0"/>
              <a:t>By actively participating in all aspects of the clinical process – including data collection, problem solving, and strategy development the student ultimately develops the ability to use the strategies needed to function independently (Dowling 2001)</a:t>
            </a:r>
          </a:p>
        </p:txBody>
      </p:sp>
    </p:spTree>
    <p:extLst>
      <p:ext uri="{BB962C8B-B14F-4D97-AF65-F5344CB8AC3E}">
        <p14:creationId xmlns:p14="http://schemas.microsoft.com/office/powerpoint/2010/main" val="4293933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6FA88-16DA-CBC6-164B-5992B1634A4E}"/>
              </a:ext>
            </a:extLst>
          </p:cNvPr>
          <p:cNvSpPr>
            <a:spLocks noGrp="1"/>
          </p:cNvSpPr>
          <p:nvPr>
            <p:ph type="title"/>
          </p:nvPr>
        </p:nvSpPr>
        <p:spPr/>
        <p:txBody>
          <a:bodyPr/>
          <a:lstStyle/>
          <a:p>
            <a:r>
              <a:rPr lang="en-US" dirty="0"/>
              <a:t>Reflective Practice</a:t>
            </a:r>
          </a:p>
        </p:txBody>
      </p:sp>
      <p:sp>
        <p:nvSpPr>
          <p:cNvPr id="3" name="Content Placeholder 2">
            <a:extLst>
              <a:ext uri="{FF2B5EF4-FFF2-40B4-BE49-F238E27FC236}">
                <a16:creationId xmlns:a16="http://schemas.microsoft.com/office/drawing/2014/main" id="{9E227697-2BF5-6470-1BC2-909178FFF522}"/>
              </a:ext>
            </a:extLst>
          </p:cNvPr>
          <p:cNvSpPr>
            <a:spLocks noGrp="1"/>
          </p:cNvSpPr>
          <p:nvPr>
            <p:ph idx="1"/>
          </p:nvPr>
        </p:nvSpPr>
        <p:spPr/>
        <p:txBody>
          <a:bodyPr/>
          <a:lstStyle/>
          <a:p>
            <a:r>
              <a:rPr lang="en-US" dirty="0"/>
              <a:t>Reflective Practice involves critical self-analysis, self-evaluation, problem-solving and the ability to modify one’s behavior. It is an important tool in practice-based professional learning where clinical skills are acquired through experience.</a:t>
            </a:r>
          </a:p>
          <a:p>
            <a:r>
              <a:rPr lang="en-US" dirty="0"/>
              <a:t>Reflection-on- action is the process of reflecting on what has been done. It allows the student to reflect on a prior experience, evaluate how they contributed to the outcome and determine what to do when a similar situation arises.</a:t>
            </a:r>
          </a:p>
        </p:txBody>
      </p:sp>
    </p:spTree>
    <p:extLst>
      <p:ext uri="{BB962C8B-B14F-4D97-AF65-F5344CB8AC3E}">
        <p14:creationId xmlns:p14="http://schemas.microsoft.com/office/powerpoint/2010/main" val="1685964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1EF02-DD3F-8A71-9656-4A312AA534A2}"/>
              </a:ext>
            </a:extLst>
          </p:cNvPr>
          <p:cNvSpPr>
            <a:spLocks noGrp="1"/>
          </p:cNvSpPr>
          <p:nvPr>
            <p:ph type="title"/>
          </p:nvPr>
        </p:nvSpPr>
        <p:spPr/>
        <p:txBody>
          <a:bodyPr/>
          <a:lstStyle/>
          <a:p>
            <a:r>
              <a:rPr lang="en-US" dirty="0"/>
              <a:t>Reflective Practice</a:t>
            </a:r>
          </a:p>
        </p:txBody>
      </p:sp>
      <p:sp>
        <p:nvSpPr>
          <p:cNvPr id="3" name="Content Placeholder 2">
            <a:extLst>
              <a:ext uri="{FF2B5EF4-FFF2-40B4-BE49-F238E27FC236}">
                <a16:creationId xmlns:a16="http://schemas.microsoft.com/office/drawing/2014/main" id="{546C9526-EDEB-6BF2-D3ED-CE53EE0BA39B}"/>
              </a:ext>
            </a:extLst>
          </p:cNvPr>
          <p:cNvSpPr>
            <a:spLocks noGrp="1"/>
          </p:cNvSpPr>
          <p:nvPr>
            <p:ph idx="1"/>
          </p:nvPr>
        </p:nvSpPr>
        <p:spPr/>
        <p:txBody>
          <a:bodyPr/>
          <a:lstStyle/>
          <a:p>
            <a:r>
              <a:rPr lang="en-US" dirty="0"/>
              <a:t>Reflection-in-action is the process of “thinking on your feet” that allows an individual to make changes in their behavior while engaged in a task. It requires critical in-the-moment evaluation and the ability to identify what is not going well or what needs to be changed and to modify behaviors accordingly.</a:t>
            </a:r>
          </a:p>
        </p:txBody>
      </p:sp>
    </p:spTree>
    <p:extLst>
      <p:ext uri="{BB962C8B-B14F-4D97-AF65-F5344CB8AC3E}">
        <p14:creationId xmlns:p14="http://schemas.microsoft.com/office/powerpoint/2010/main" val="13980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3E919-ADD4-6A55-864B-A1853401D674}"/>
              </a:ext>
            </a:extLst>
          </p:cNvPr>
          <p:cNvSpPr>
            <a:spLocks noGrp="1"/>
          </p:cNvSpPr>
          <p:nvPr>
            <p:ph type="title"/>
          </p:nvPr>
        </p:nvSpPr>
        <p:spPr/>
        <p:txBody>
          <a:bodyPr/>
          <a:lstStyle/>
          <a:p>
            <a:r>
              <a:rPr lang="en-US" dirty="0"/>
              <a:t>Implementing Reflective Practice Practice – Reflective Journaling</a:t>
            </a:r>
          </a:p>
        </p:txBody>
      </p:sp>
      <p:sp>
        <p:nvSpPr>
          <p:cNvPr id="3" name="Content Placeholder 2">
            <a:extLst>
              <a:ext uri="{FF2B5EF4-FFF2-40B4-BE49-F238E27FC236}">
                <a16:creationId xmlns:a16="http://schemas.microsoft.com/office/drawing/2014/main" id="{4E4CB6C5-643D-7D98-92A5-FF5481695D80}"/>
              </a:ext>
            </a:extLst>
          </p:cNvPr>
          <p:cNvSpPr>
            <a:spLocks noGrp="1"/>
          </p:cNvSpPr>
          <p:nvPr>
            <p:ph idx="1"/>
          </p:nvPr>
        </p:nvSpPr>
        <p:spPr/>
        <p:txBody>
          <a:bodyPr>
            <a:normAutofit lnSpcReduction="10000"/>
          </a:bodyPr>
          <a:lstStyle/>
          <a:p>
            <a:r>
              <a:rPr lang="en-US" dirty="0"/>
              <a:t>In our clinical program at the University of Maine we require our first year graduate students enrolled in Clinical Practicum to engage in reflective practice through reflective journaling. A typical assignment would be:</a:t>
            </a:r>
          </a:p>
          <a:p>
            <a:r>
              <a:rPr lang="en-US" dirty="0"/>
              <a:t>Describe the experience.</a:t>
            </a:r>
          </a:p>
          <a:p>
            <a:r>
              <a:rPr lang="en-US" dirty="0"/>
              <a:t>Describe how you thought or felt about the experience.</a:t>
            </a:r>
          </a:p>
          <a:p>
            <a:r>
              <a:rPr lang="en-US" dirty="0"/>
              <a:t>Evaluation – what was good or bad about the session?</a:t>
            </a:r>
          </a:p>
          <a:p>
            <a:r>
              <a:rPr lang="en-US" dirty="0"/>
              <a:t>Analysis – what worked or didn’t work during the session – instructions, cueing, stimuli, activities. What could you have done differently?</a:t>
            </a:r>
          </a:p>
        </p:txBody>
      </p:sp>
    </p:spTree>
    <p:extLst>
      <p:ext uri="{BB962C8B-B14F-4D97-AF65-F5344CB8AC3E}">
        <p14:creationId xmlns:p14="http://schemas.microsoft.com/office/powerpoint/2010/main" val="2098749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CD1E3-8DC0-C427-84AF-2D1F8ADD8BFD}"/>
              </a:ext>
            </a:extLst>
          </p:cNvPr>
          <p:cNvSpPr>
            <a:spLocks noGrp="1"/>
          </p:cNvSpPr>
          <p:nvPr>
            <p:ph type="title"/>
          </p:nvPr>
        </p:nvSpPr>
        <p:spPr/>
        <p:txBody>
          <a:bodyPr/>
          <a:lstStyle/>
          <a:p>
            <a:r>
              <a:rPr lang="en-US" dirty="0"/>
              <a:t>Reflective Journaling</a:t>
            </a:r>
          </a:p>
        </p:txBody>
      </p:sp>
      <p:sp>
        <p:nvSpPr>
          <p:cNvPr id="3" name="Content Placeholder 2">
            <a:extLst>
              <a:ext uri="{FF2B5EF4-FFF2-40B4-BE49-F238E27FC236}">
                <a16:creationId xmlns:a16="http://schemas.microsoft.com/office/drawing/2014/main" id="{4EA53C24-F4D6-AB33-EAB9-4E3F56B30BE4}"/>
              </a:ext>
            </a:extLst>
          </p:cNvPr>
          <p:cNvSpPr>
            <a:spLocks noGrp="1"/>
          </p:cNvSpPr>
          <p:nvPr>
            <p:ph idx="1"/>
          </p:nvPr>
        </p:nvSpPr>
        <p:spPr/>
        <p:txBody>
          <a:bodyPr/>
          <a:lstStyle/>
          <a:p>
            <a:r>
              <a:rPr lang="en-US" dirty="0"/>
              <a:t>Conclusion – what did you learn about yourself and the client?</a:t>
            </a:r>
          </a:p>
          <a:p>
            <a:r>
              <a:rPr lang="en-US" dirty="0"/>
              <a:t>Action plan- in the next session what will you maintain and what /how will you change?</a:t>
            </a:r>
          </a:p>
          <a:p>
            <a:endParaRPr lang="en-US" dirty="0"/>
          </a:p>
          <a:p>
            <a:r>
              <a:rPr lang="en-US" dirty="0"/>
              <a:t>See Clinical Supervision: Reflective Writing and the Application of the Gibb’s Reflective Cycle by Jennifer Pratt – </a:t>
            </a:r>
            <a:r>
              <a:rPr lang="en-US" dirty="0" err="1"/>
              <a:t>Speechpathology.com</a:t>
            </a:r>
            <a:endParaRPr lang="en-US" dirty="0"/>
          </a:p>
        </p:txBody>
      </p:sp>
    </p:spTree>
    <p:extLst>
      <p:ext uri="{BB962C8B-B14F-4D97-AF65-F5344CB8AC3E}">
        <p14:creationId xmlns:p14="http://schemas.microsoft.com/office/powerpoint/2010/main" val="3642035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D13B62-8BE0-0A45-C174-65B7451A7B1B}"/>
              </a:ext>
            </a:extLst>
          </p:cNvPr>
          <p:cNvSpPr>
            <a:spLocks noGrp="1"/>
          </p:cNvSpPr>
          <p:nvPr>
            <p:ph idx="1"/>
          </p:nvPr>
        </p:nvSpPr>
        <p:spPr/>
        <p:txBody>
          <a:bodyPr>
            <a:normAutofit lnSpcReduction="10000"/>
          </a:bodyPr>
          <a:lstStyle/>
          <a:p>
            <a:r>
              <a:rPr lang="en-US" dirty="0"/>
              <a:t>Hold ASHA certification CCC-SLP</a:t>
            </a:r>
          </a:p>
          <a:p>
            <a:r>
              <a:rPr lang="en-US" dirty="0"/>
              <a:t>Have completed a minimum of nine months of practice experience post certification</a:t>
            </a:r>
          </a:p>
          <a:p>
            <a:r>
              <a:rPr lang="en-US" dirty="0"/>
              <a:t>Have earned at least two hours of professional development post- certification (one-time requirement) in the area of supervision</a:t>
            </a:r>
          </a:p>
          <a:p>
            <a:r>
              <a:rPr lang="en-US" dirty="0"/>
              <a:t>You can check your status by looking up yourself on the certification verification page</a:t>
            </a:r>
          </a:p>
          <a:p>
            <a:r>
              <a:rPr lang="en-US" dirty="0"/>
              <a:t>When you finish requirements be sure to click on the 2020 Requirements for Clinical instructors to self-attest you met this one-time requirement.</a:t>
            </a:r>
          </a:p>
        </p:txBody>
      </p:sp>
      <p:sp>
        <p:nvSpPr>
          <p:cNvPr id="4" name="Title 1">
            <a:extLst>
              <a:ext uri="{FF2B5EF4-FFF2-40B4-BE49-F238E27FC236}">
                <a16:creationId xmlns:a16="http://schemas.microsoft.com/office/drawing/2014/main" id="{86085388-94F8-36A2-FDEB-C393A1668EC6}"/>
              </a:ext>
            </a:extLst>
          </p:cNvPr>
          <p:cNvSpPr>
            <a:spLocks noGrp="1"/>
          </p:cNvSpPr>
          <p:nvPr>
            <p:ph type="title"/>
          </p:nvPr>
        </p:nvSpPr>
        <p:spPr/>
        <p:txBody>
          <a:bodyPr/>
          <a:lstStyle/>
          <a:p>
            <a:r>
              <a:rPr lang="en-US" dirty="0"/>
              <a:t>Supervision Requirements for Clinical Educators and Clinical Fellowship Mentors</a:t>
            </a:r>
          </a:p>
        </p:txBody>
      </p:sp>
    </p:spTree>
    <p:extLst>
      <p:ext uri="{BB962C8B-B14F-4D97-AF65-F5344CB8AC3E}">
        <p14:creationId xmlns:p14="http://schemas.microsoft.com/office/powerpoint/2010/main" val="1899591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0D07B-593C-BB50-0634-DC22BFD050A4}"/>
              </a:ext>
            </a:extLst>
          </p:cNvPr>
          <p:cNvSpPr>
            <a:spLocks noGrp="1"/>
          </p:cNvSpPr>
          <p:nvPr>
            <p:ph type="title"/>
          </p:nvPr>
        </p:nvSpPr>
        <p:spPr/>
        <p:txBody>
          <a:bodyPr/>
          <a:lstStyle/>
          <a:p>
            <a:r>
              <a:rPr lang="en-US" dirty="0"/>
              <a:t>Supporting Students Graduate Student Clinicians</a:t>
            </a:r>
          </a:p>
        </p:txBody>
      </p:sp>
      <p:sp>
        <p:nvSpPr>
          <p:cNvPr id="3" name="Content Placeholder 2">
            <a:extLst>
              <a:ext uri="{FF2B5EF4-FFF2-40B4-BE49-F238E27FC236}">
                <a16:creationId xmlns:a16="http://schemas.microsoft.com/office/drawing/2014/main" id="{3D1056FF-F3D6-D1DA-15CC-DFF21FA330AD}"/>
              </a:ext>
            </a:extLst>
          </p:cNvPr>
          <p:cNvSpPr>
            <a:spLocks noGrp="1"/>
          </p:cNvSpPr>
          <p:nvPr>
            <p:ph idx="1"/>
          </p:nvPr>
        </p:nvSpPr>
        <p:spPr/>
        <p:txBody>
          <a:bodyPr/>
          <a:lstStyle/>
          <a:p>
            <a:r>
              <a:rPr lang="en-US" dirty="0"/>
              <a:t> Important as it is to know what to do as it relates to clinical supervision it is important to be aware of what you bring to the supervisory process – personal qualities and characteristics.</a:t>
            </a:r>
          </a:p>
          <a:p>
            <a:r>
              <a:rPr lang="en-US" b="1" dirty="0"/>
              <a:t>Essential Supervisor Characteristics</a:t>
            </a:r>
          </a:p>
          <a:p>
            <a:r>
              <a:rPr lang="en-US" b="1" dirty="0"/>
              <a:t>1. Be self-aware</a:t>
            </a:r>
            <a:r>
              <a:rPr lang="en-US" dirty="0"/>
              <a:t> about your own mental health and readiness to engage in supportive supervision. Supervisors should be able to providing unwavering support and guidance to students to help them navigate difficult learning experiences and the emotional load of clinical work. Supervisors need to be able to model good attention to self-care and professional wellness.</a:t>
            </a:r>
            <a:endParaRPr lang="en-US" b="1" dirty="0"/>
          </a:p>
        </p:txBody>
      </p:sp>
    </p:spTree>
    <p:extLst>
      <p:ext uri="{BB962C8B-B14F-4D97-AF65-F5344CB8AC3E}">
        <p14:creationId xmlns:p14="http://schemas.microsoft.com/office/powerpoint/2010/main" val="1711633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0C6EB-9BEB-6BF6-4A2D-F8BF0E943402}"/>
              </a:ext>
            </a:extLst>
          </p:cNvPr>
          <p:cNvSpPr>
            <a:spLocks noGrp="1"/>
          </p:cNvSpPr>
          <p:nvPr>
            <p:ph type="title"/>
          </p:nvPr>
        </p:nvSpPr>
        <p:spPr/>
        <p:txBody>
          <a:bodyPr/>
          <a:lstStyle/>
          <a:p>
            <a:r>
              <a:rPr lang="en-US" dirty="0"/>
              <a:t>      Essential Supervisor Characteristics</a:t>
            </a:r>
          </a:p>
        </p:txBody>
      </p:sp>
      <p:sp>
        <p:nvSpPr>
          <p:cNvPr id="3" name="Content Placeholder 2">
            <a:extLst>
              <a:ext uri="{FF2B5EF4-FFF2-40B4-BE49-F238E27FC236}">
                <a16:creationId xmlns:a16="http://schemas.microsoft.com/office/drawing/2014/main" id="{3956FAC9-DF8A-93EA-CA19-C7CE0073FAA3}"/>
              </a:ext>
            </a:extLst>
          </p:cNvPr>
          <p:cNvSpPr>
            <a:spLocks noGrp="1"/>
          </p:cNvSpPr>
          <p:nvPr>
            <p:ph idx="1"/>
          </p:nvPr>
        </p:nvSpPr>
        <p:spPr/>
        <p:txBody>
          <a:bodyPr/>
          <a:lstStyle/>
          <a:p>
            <a:r>
              <a:rPr lang="en-US" b="1" dirty="0"/>
              <a:t>2. Be curious</a:t>
            </a:r>
            <a:r>
              <a:rPr lang="en-US" dirty="0"/>
              <a:t> about who your students are as individuals and reasons behind their actions. If your student does something or makes choices different than what you would expect be curious about the reason why. Don’t assume incompetence, immaturity, laziness. Let them explain their rationale and engage in meaningful education as needed.</a:t>
            </a:r>
          </a:p>
          <a:p>
            <a:r>
              <a:rPr lang="en-US" b="1" dirty="0"/>
              <a:t>3. Be transparent </a:t>
            </a:r>
            <a:r>
              <a:rPr lang="en-US" dirty="0"/>
              <a:t>- let them learn about you, your professional failures and successes, what motivated you to work in the field.</a:t>
            </a:r>
            <a:endParaRPr lang="en-US" b="1" dirty="0"/>
          </a:p>
        </p:txBody>
      </p:sp>
    </p:spTree>
    <p:extLst>
      <p:ext uri="{BB962C8B-B14F-4D97-AF65-F5344CB8AC3E}">
        <p14:creationId xmlns:p14="http://schemas.microsoft.com/office/powerpoint/2010/main" val="1529654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DC041-4484-D8FD-7CF8-FCAA792C03EB}"/>
              </a:ext>
            </a:extLst>
          </p:cNvPr>
          <p:cNvSpPr>
            <a:spLocks noGrp="1"/>
          </p:cNvSpPr>
          <p:nvPr>
            <p:ph type="title"/>
          </p:nvPr>
        </p:nvSpPr>
        <p:spPr/>
        <p:txBody>
          <a:bodyPr/>
          <a:lstStyle/>
          <a:p>
            <a:r>
              <a:rPr lang="en-US" dirty="0"/>
              <a:t>Clinical Supervision – Why would I ever want to do that?</a:t>
            </a:r>
          </a:p>
        </p:txBody>
      </p:sp>
      <p:sp>
        <p:nvSpPr>
          <p:cNvPr id="3" name="Content Placeholder 2">
            <a:extLst>
              <a:ext uri="{FF2B5EF4-FFF2-40B4-BE49-F238E27FC236}">
                <a16:creationId xmlns:a16="http://schemas.microsoft.com/office/drawing/2014/main" id="{2866094B-C2AE-FE9A-9173-5521BCDAB03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40184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725B3-71F1-52DE-40AA-D575C22B97EC}"/>
              </a:ext>
            </a:extLst>
          </p:cNvPr>
          <p:cNvSpPr>
            <a:spLocks noGrp="1"/>
          </p:cNvSpPr>
          <p:nvPr>
            <p:ph type="title"/>
          </p:nvPr>
        </p:nvSpPr>
        <p:spPr/>
        <p:txBody>
          <a:bodyPr/>
          <a:lstStyle/>
          <a:p>
            <a:r>
              <a:rPr lang="en-US" dirty="0"/>
              <a:t>       Essential Supervisor Characteristics</a:t>
            </a:r>
          </a:p>
        </p:txBody>
      </p:sp>
      <p:sp>
        <p:nvSpPr>
          <p:cNvPr id="3" name="Content Placeholder 2">
            <a:extLst>
              <a:ext uri="{FF2B5EF4-FFF2-40B4-BE49-F238E27FC236}">
                <a16:creationId xmlns:a16="http://schemas.microsoft.com/office/drawing/2014/main" id="{5BE65835-272F-5301-52E3-4952B428F465}"/>
              </a:ext>
            </a:extLst>
          </p:cNvPr>
          <p:cNvSpPr>
            <a:spLocks noGrp="1"/>
          </p:cNvSpPr>
          <p:nvPr>
            <p:ph idx="1"/>
          </p:nvPr>
        </p:nvSpPr>
        <p:spPr/>
        <p:txBody>
          <a:bodyPr>
            <a:normAutofit fontScale="92500" lnSpcReduction="10000"/>
          </a:bodyPr>
          <a:lstStyle/>
          <a:p>
            <a:r>
              <a:rPr lang="en-US" b="1" dirty="0"/>
              <a:t>4. Be Humble – </a:t>
            </a:r>
            <a:r>
              <a:rPr lang="en-US" dirty="0"/>
              <a:t>critical thinking and inquiry are at the heart of deep learning so be open to being questioned and be open to being wrong. Students need to feel safe asking questions to deepen their understanding. They respect honesty and humility.</a:t>
            </a:r>
          </a:p>
          <a:p>
            <a:r>
              <a:rPr lang="en-US" b="1" dirty="0"/>
              <a:t>5. Challenge Your Assumptions – </a:t>
            </a:r>
            <a:r>
              <a:rPr lang="en-US" dirty="0"/>
              <a:t>be aware of your own biases and assumptions about generational stereotypes, and student diversity (including mental health and neurodivergent populations.</a:t>
            </a:r>
          </a:p>
          <a:p>
            <a:r>
              <a:rPr lang="en-US" b="1" dirty="0"/>
              <a:t>6. Have High Expectations- </a:t>
            </a:r>
            <a:r>
              <a:rPr lang="en-US" dirty="0"/>
              <a:t>students are more likely to learn more and feel empowered by individuals who believe in them and have high expectations. Being a good mentor means having high expectations and guiding students through a combination of expertise, support and well developed trust.</a:t>
            </a:r>
            <a:endParaRPr lang="en-US" b="1" dirty="0"/>
          </a:p>
          <a:p>
            <a:pPr marL="0" indent="0">
              <a:buNone/>
            </a:pPr>
            <a:endParaRPr lang="en-US" b="1" dirty="0"/>
          </a:p>
        </p:txBody>
      </p:sp>
    </p:spTree>
    <p:extLst>
      <p:ext uri="{BB962C8B-B14F-4D97-AF65-F5344CB8AC3E}">
        <p14:creationId xmlns:p14="http://schemas.microsoft.com/office/powerpoint/2010/main" val="1518688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B3515-BA1D-97C9-A21A-FC771A5F8C5B}"/>
              </a:ext>
            </a:extLst>
          </p:cNvPr>
          <p:cNvSpPr>
            <a:spLocks noGrp="1"/>
          </p:cNvSpPr>
          <p:nvPr>
            <p:ph type="title"/>
          </p:nvPr>
        </p:nvSpPr>
        <p:spPr/>
        <p:txBody>
          <a:bodyPr/>
          <a:lstStyle/>
          <a:p>
            <a:r>
              <a:rPr lang="en-US" dirty="0"/>
              <a:t>        Essential Supervisor Characteristics</a:t>
            </a:r>
          </a:p>
        </p:txBody>
      </p:sp>
      <p:sp>
        <p:nvSpPr>
          <p:cNvPr id="3" name="Content Placeholder 2">
            <a:extLst>
              <a:ext uri="{FF2B5EF4-FFF2-40B4-BE49-F238E27FC236}">
                <a16:creationId xmlns:a16="http://schemas.microsoft.com/office/drawing/2014/main" id="{A570D330-6633-B415-3F5C-482701939289}"/>
              </a:ext>
            </a:extLst>
          </p:cNvPr>
          <p:cNvSpPr>
            <a:spLocks noGrp="1"/>
          </p:cNvSpPr>
          <p:nvPr>
            <p:ph idx="1"/>
          </p:nvPr>
        </p:nvSpPr>
        <p:spPr/>
        <p:txBody>
          <a:bodyPr/>
          <a:lstStyle/>
          <a:p>
            <a:r>
              <a:rPr lang="en-US" b="1" dirty="0"/>
              <a:t>7. Choose Your words Wisely</a:t>
            </a:r>
            <a:r>
              <a:rPr lang="en-US" dirty="0"/>
              <a:t> – it is important to give honest feedback and try to frame that feedback in a supportive context. We pause and consider why the student did what they did and think carefully about how to provide feedback in a way that is clear and direct and encourages their continued desire for growth.</a:t>
            </a:r>
          </a:p>
          <a:p>
            <a:r>
              <a:rPr lang="en-US" b="1" dirty="0"/>
              <a:t>Students must be able to trust that their supervisor will highlight what they did well and communicate with them in a manner that is supportive, compassionate and in service of their development.</a:t>
            </a:r>
          </a:p>
        </p:txBody>
      </p:sp>
    </p:spTree>
    <p:extLst>
      <p:ext uri="{BB962C8B-B14F-4D97-AF65-F5344CB8AC3E}">
        <p14:creationId xmlns:p14="http://schemas.microsoft.com/office/powerpoint/2010/main" val="3646432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17385-3E5E-8E46-01C4-5C42DB09F412}"/>
              </a:ext>
            </a:extLst>
          </p:cNvPr>
          <p:cNvSpPr>
            <a:spLocks noGrp="1"/>
          </p:cNvSpPr>
          <p:nvPr>
            <p:ph type="title"/>
          </p:nvPr>
        </p:nvSpPr>
        <p:spPr/>
        <p:txBody>
          <a:bodyPr/>
          <a:lstStyle/>
          <a:p>
            <a:r>
              <a:rPr lang="en-US" dirty="0"/>
              <a:t> Graduate Students </a:t>
            </a:r>
            <a:r>
              <a:rPr lang="en-US"/>
              <a:t>Share Experiences</a:t>
            </a:r>
          </a:p>
        </p:txBody>
      </p:sp>
      <p:sp>
        <p:nvSpPr>
          <p:cNvPr id="3" name="Content Placeholder 2">
            <a:extLst>
              <a:ext uri="{FF2B5EF4-FFF2-40B4-BE49-F238E27FC236}">
                <a16:creationId xmlns:a16="http://schemas.microsoft.com/office/drawing/2014/main" id="{5D1D0E18-EAD8-30D2-EA66-DB9901807DC2}"/>
              </a:ext>
            </a:extLst>
          </p:cNvPr>
          <p:cNvSpPr>
            <a:spLocks noGrp="1"/>
          </p:cNvSpPr>
          <p:nvPr>
            <p:ph idx="1"/>
          </p:nvPr>
        </p:nvSpPr>
        <p:spPr/>
        <p:txBody>
          <a:bodyPr/>
          <a:lstStyle/>
          <a:p>
            <a:pPr marL="0" indent="0">
              <a:buNone/>
            </a:pPr>
            <a:r>
              <a:rPr lang="en-US" dirty="0">
                <a:hlinkClick r:id="rId2"/>
              </a:rPr>
              <a:t>https://drive.google.com/file/d/1QyCGsD3iqFyXXWrcFlCmLV-dZJVQ8ohO/view?ts=6813b85f</a:t>
            </a:r>
            <a:endParaRPr lang="en-US" dirty="0"/>
          </a:p>
          <a:p>
            <a:pPr marL="0" indent="0">
              <a:buNone/>
            </a:pPr>
            <a:endParaRPr lang="en-US" dirty="0"/>
          </a:p>
        </p:txBody>
      </p:sp>
    </p:spTree>
    <p:extLst>
      <p:ext uri="{BB962C8B-B14F-4D97-AF65-F5344CB8AC3E}">
        <p14:creationId xmlns:p14="http://schemas.microsoft.com/office/powerpoint/2010/main" val="776708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2F311-5FCF-9FA9-3850-78520FAFF73B}"/>
              </a:ext>
            </a:extLst>
          </p:cNvPr>
          <p:cNvSpPr>
            <a:spLocks noGrp="1"/>
          </p:cNvSpPr>
          <p:nvPr>
            <p:ph type="title"/>
          </p:nvPr>
        </p:nvSpPr>
        <p:spPr/>
        <p:txBody>
          <a:bodyPr/>
          <a:lstStyle/>
          <a:p>
            <a:r>
              <a:rPr lang="en-US" dirty="0"/>
              <a:t>SUPERVISION</a:t>
            </a:r>
          </a:p>
        </p:txBody>
      </p:sp>
      <p:sp>
        <p:nvSpPr>
          <p:cNvPr id="3" name="Content Placeholder 2">
            <a:extLst>
              <a:ext uri="{FF2B5EF4-FFF2-40B4-BE49-F238E27FC236}">
                <a16:creationId xmlns:a16="http://schemas.microsoft.com/office/drawing/2014/main" id="{E8DF7CCD-7760-7E90-6AB1-64C0733197B0}"/>
              </a:ext>
            </a:extLst>
          </p:cNvPr>
          <p:cNvSpPr>
            <a:spLocks noGrp="1"/>
          </p:cNvSpPr>
          <p:nvPr>
            <p:ph idx="1"/>
          </p:nvPr>
        </p:nvSpPr>
        <p:spPr/>
        <p:txBody>
          <a:bodyPr/>
          <a:lstStyle/>
          <a:p>
            <a:r>
              <a:rPr lang="en-US" dirty="0"/>
              <a:t>Supervision can be broadly defined as overseeing and directing the work of others. </a:t>
            </a:r>
          </a:p>
          <a:p>
            <a:endParaRPr lang="en-US" dirty="0"/>
          </a:p>
          <a:p>
            <a:r>
              <a:rPr lang="en-US" dirty="0"/>
              <a:t>In working with graduate student clinicians, clinical supervisors teach specific skills, clarify concepts, assist with critical thinking, conduct performance evaluations, mentor, advise, and model professional behavior. CAPCSD 2013</a:t>
            </a:r>
          </a:p>
        </p:txBody>
      </p:sp>
    </p:spTree>
    <p:extLst>
      <p:ext uri="{BB962C8B-B14F-4D97-AF65-F5344CB8AC3E}">
        <p14:creationId xmlns:p14="http://schemas.microsoft.com/office/powerpoint/2010/main" val="1539542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D4DC3-91DB-AFCD-50B1-B80F8EDE9C6D}"/>
              </a:ext>
            </a:extLst>
          </p:cNvPr>
          <p:cNvSpPr>
            <a:spLocks noGrp="1"/>
          </p:cNvSpPr>
          <p:nvPr>
            <p:ph type="title"/>
          </p:nvPr>
        </p:nvSpPr>
        <p:spPr/>
        <p:txBody>
          <a:bodyPr/>
          <a:lstStyle/>
          <a:p>
            <a:r>
              <a:rPr lang="en-US" dirty="0"/>
              <a:t>Preparation for the Clinical Educator</a:t>
            </a:r>
          </a:p>
        </p:txBody>
      </p:sp>
      <p:sp>
        <p:nvSpPr>
          <p:cNvPr id="3" name="Content Placeholder 2">
            <a:extLst>
              <a:ext uri="{FF2B5EF4-FFF2-40B4-BE49-F238E27FC236}">
                <a16:creationId xmlns:a16="http://schemas.microsoft.com/office/drawing/2014/main" id="{77A082F7-BB52-01D4-6F37-525B41F6A69A}"/>
              </a:ext>
            </a:extLst>
          </p:cNvPr>
          <p:cNvSpPr>
            <a:spLocks noGrp="1"/>
          </p:cNvSpPr>
          <p:nvPr>
            <p:ph idx="1"/>
          </p:nvPr>
        </p:nvSpPr>
        <p:spPr/>
        <p:txBody>
          <a:bodyPr/>
          <a:lstStyle/>
          <a:p>
            <a:r>
              <a:rPr lang="en-US" dirty="0"/>
              <a:t>Effective clinical supervision requires competency in clinical service delivery and also a unique set of knowledge and skills.</a:t>
            </a:r>
          </a:p>
          <a:p>
            <a:r>
              <a:rPr lang="en-US" dirty="0"/>
              <a:t>Some of these skills include:</a:t>
            </a:r>
          </a:p>
          <a:p>
            <a:r>
              <a:rPr lang="en-US" dirty="0"/>
              <a:t>Knowledge of clinical education and the supervisory process, including teaching techniques, adult learning styles, collaborative models of supervision.</a:t>
            </a:r>
          </a:p>
          <a:p>
            <a:r>
              <a:rPr lang="en-US" dirty="0"/>
              <a:t>Skill in relationship development, including the creation of an environment that fosters learning.</a:t>
            </a:r>
          </a:p>
        </p:txBody>
      </p:sp>
    </p:spTree>
    <p:extLst>
      <p:ext uri="{BB962C8B-B14F-4D97-AF65-F5344CB8AC3E}">
        <p14:creationId xmlns:p14="http://schemas.microsoft.com/office/powerpoint/2010/main" val="1921546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BE236-F193-D107-7C68-A99AE527D2CF}"/>
              </a:ext>
            </a:extLst>
          </p:cNvPr>
          <p:cNvSpPr>
            <a:spLocks noGrp="1"/>
          </p:cNvSpPr>
          <p:nvPr>
            <p:ph type="title"/>
          </p:nvPr>
        </p:nvSpPr>
        <p:spPr/>
        <p:txBody>
          <a:bodyPr/>
          <a:lstStyle/>
          <a:p>
            <a:r>
              <a:rPr lang="en-US" dirty="0"/>
              <a:t>Preparation for the Clinical Educator</a:t>
            </a:r>
          </a:p>
        </p:txBody>
      </p:sp>
      <p:sp>
        <p:nvSpPr>
          <p:cNvPr id="3" name="Content Placeholder 2">
            <a:extLst>
              <a:ext uri="{FF2B5EF4-FFF2-40B4-BE49-F238E27FC236}">
                <a16:creationId xmlns:a16="http://schemas.microsoft.com/office/drawing/2014/main" id="{678585AC-9919-8B27-B69A-3C1937D00ECF}"/>
              </a:ext>
            </a:extLst>
          </p:cNvPr>
          <p:cNvSpPr>
            <a:spLocks noGrp="1"/>
          </p:cNvSpPr>
          <p:nvPr>
            <p:ph idx="1"/>
          </p:nvPr>
        </p:nvSpPr>
        <p:spPr/>
        <p:txBody>
          <a:bodyPr/>
          <a:lstStyle/>
          <a:p>
            <a:r>
              <a:rPr lang="en-US" dirty="0"/>
              <a:t>Ability to communicate, including the ability to define expectations and engage in difficult conversations.</a:t>
            </a:r>
          </a:p>
          <a:p>
            <a:r>
              <a:rPr lang="en-US" dirty="0"/>
              <a:t>Ability to collaboratively establish and implement goals, give objective feedback, and adjust clinical education style when necessary.</a:t>
            </a:r>
          </a:p>
          <a:p>
            <a:r>
              <a:rPr lang="en-US" dirty="0"/>
              <a:t>Ability to analyze and evaluate the student clinician’s performance, including gathering data, identifying areas for improvement, assisting with self-reflections and determining if goals are being achieved.</a:t>
            </a:r>
          </a:p>
          <a:p>
            <a:r>
              <a:rPr lang="en-US" dirty="0"/>
              <a:t>Skill in modeling and nurturing clinical decision-making, including using information to support clinical decisions and solve problems and responding appropriately to ethical </a:t>
            </a:r>
            <a:r>
              <a:rPr lang="en-US" dirty="0" err="1"/>
              <a:t>dilemnas</a:t>
            </a:r>
            <a:endParaRPr lang="en-US" dirty="0"/>
          </a:p>
        </p:txBody>
      </p:sp>
    </p:spTree>
    <p:extLst>
      <p:ext uri="{BB962C8B-B14F-4D97-AF65-F5344CB8AC3E}">
        <p14:creationId xmlns:p14="http://schemas.microsoft.com/office/powerpoint/2010/main" val="1649771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BE787-E424-4D27-2836-E9CD6DA550EE}"/>
              </a:ext>
            </a:extLst>
          </p:cNvPr>
          <p:cNvSpPr>
            <a:spLocks noGrp="1"/>
          </p:cNvSpPr>
          <p:nvPr>
            <p:ph type="title"/>
          </p:nvPr>
        </p:nvSpPr>
        <p:spPr/>
        <p:txBody>
          <a:bodyPr/>
          <a:lstStyle/>
          <a:p>
            <a:r>
              <a:rPr lang="en-US" dirty="0"/>
              <a:t>Preparation for the Clinical Educator</a:t>
            </a:r>
          </a:p>
        </p:txBody>
      </p:sp>
      <p:sp>
        <p:nvSpPr>
          <p:cNvPr id="3" name="Content Placeholder 2">
            <a:extLst>
              <a:ext uri="{FF2B5EF4-FFF2-40B4-BE49-F238E27FC236}">
                <a16:creationId xmlns:a16="http://schemas.microsoft.com/office/drawing/2014/main" id="{3860F233-5A46-88E8-9E82-466F7481AED5}"/>
              </a:ext>
            </a:extLst>
          </p:cNvPr>
          <p:cNvSpPr>
            <a:spLocks noGrp="1"/>
          </p:cNvSpPr>
          <p:nvPr>
            <p:ph idx="1"/>
          </p:nvPr>
        </p:nvSpPr>
        <p:spPr/>
        <p:txBody>
          <a:bodyPr/>
          <a:lstStyle/>
          <a:p>
            <a:r>
              <a:rPr lang="en-US" dirty="0"/>
              <a:t>Skill in fostering professional growth and development</a:t>
            </a:r>
          </a:p>
          <a:p>
            <a:r>
              <a:rPr lang="en-US" dirty="0"/>
              <a:t>Skill in making performance decisions, including the ability to create and implement plans for improvement and to assess student’s response to these plans</a:t>
            </a:r>
          </a:p>
          <a:p>
            <a:r>
              <a:rPr lang="en-US" dirty="0"/>
              <a:t>Ability to adhere to the principles of evidence-based practice and conveying research information to student clinicians.</a:t>
            </a:r>
          </a:p>
          <a:p>
            <a:r>
              <a:rPr lang="en-US" dirty="0"/>
              <a:t>Ability to connect research knowledge to clinical application</a:t>
            </a:r>
          </a:p>
          <a:p>
            <a:r>
              <a:rPr lang="en-US" dirty="0"/>
              <a:t>Ability to sequence the student’s knowledge and skill development.</a:t>
            </a:r>
          </a:p>
        </p:txBody>
      </p:sp>
    </p:spTree>
    <p:extLst>
      <p:ext uri="{BB962C8B-B14F-4D97-AF65-F5344CB8AC3E}">
        <p14:creationId xmlns:p14="http://schemas.microsoft.com/office/powerpoint/2010/main" val="2245588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DF664-B9ED-0C25-3AF8-A3E847416114}"/>
              </a:ext>
            </a:extLst>
          </p:cNvPr>
          <p:cNvSpPr>
            <a:spLocks noGrp="1"/>
          </p:cNvSpPr>
          <p:nvPr>
            <p:ph type="title"/>
          </p:nvPr>
        </p:nvSpPr>
        <p:spPr/>
        <p:txBody>
          <a:bodyPr/>
          <a:lstStyle/>
          <a:p>
            <a:r>
              <a:rPr lang="en-US" dirty="0"/>
              <a:t>Preparation for the Clinical Educator</a:t>
            </a:r>
          </a:p>
        </p:txBody>
      </p:sp>
      <p:sp>
        <p:nvSpPr>
          <p:cNvPr id="3" name="Content Placeholder 2">
            <a:extLst>
              <a:ext uri="{FF2B5EF4-FFF2-40B4-BE49-F238E27FC236}">
                <a16:creationId xmlns:a16="http://schemas.microsoft.com/office/drawing/2014/main" id="{79EA314C-1469-AE26-96C3-64A2CEDDE177}"/>
              </a:ext>
            </a:extLst>
          </p:cNvPr>
          <p:cNvSpPr>
            <a:spLocks noGrp="1"/>
          </p:cNvSpPr>
          <p:nvPr>
            <p:ph idx="1"/>
          </p:nvPr>
        </p:nvSpPr>
        <p:spPr/>
        <p:txBody>
          <a:bodyPr/>
          <a:lstStyle/>
          <a:p>
            <a:r>
              <a:rPr lang="en-US" dirty="0"/>
              <a:t>Skill in guiding the student in reflective practice.</a:t>
            </a:r>
          </a:p>
          <a:p>
            <a:r>
              <a:rPr lang="en-US" dirty="0"/>
              <a:t>Skill in facilitating the development of workplace navigation skills. (being part of a team, interprofessional practice, adhering to policies and procedures.)</a:t>
            </a:r>
          </a:p>
        </p:txBody>
      </p:sp>
    </p:spTree>
    <p:extLst>
      <p:ext uri="{BB962C8B-B14F-4D97-AF65-F5344CB8AC3E}">
        <p14:creationId xmlns:p14="http://schemas.microsoft.com/office/powerpoint/2010/main" val="1455736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770FA-C25A-A5D1-053B-03B5ADC348BD}"/>
              </a:ext>
            </a:extLst>
          </p:cNvPr>
          <p:cNvSpPr>
            <a:spLocks noGrp="1"/>
          </p:cNvSpPr>
          <p:nvPr>
            <p:ph type="title"/>
          </p:nvPr>
        </p:nvSpPr>
        <p:spPr/>
        <p:txBody>
          <a:bodyPr/>
          <a:lstStyle/>
          <a:p>
            <a:r>
              <a:rPr lang="en-US" dirty="0"/>
              <a:t>Competency-Based Education</a:t>
            </a:r>
          </a:p>
        </p:txBody>
      </p:sp>
      <p:sp>
        <p:nvSpPr>
          <p:cNvPr id="3" name="Content Placeholder 2">
            <a:extLst>
              <a:ext uri="{FF2B5EF4-FFF2-40B4-BE49-F238E27FC236}">
                <a16:creationId xmlns:a16="http://schemas.microsoft.com/office/drawing/2014/main" id="{C6334DCA-0AF6-4948-0758-BAC59B3EFC30}"/>
              </a:ext>
            </a:extLst>
          </p:cNvPr>
          <p:cNvSpPr>
            <a:spLocks noGrp="1"/>
          </p:cNvSpPr>
          <p:nvPr>
            <p:ph idx="1"/>
          </p:nvPr>
        </p:nvSpPr>
        <p:spPr/>
        <p:txBody>
          <a:bodyPr>
            <a:normAutofit lnSpcReduction="10000"/>
          </a:bodyPr>
          <a:lstStyle/>
          <a:p>
            <a:r>
              <a:rPr lang="en-US" dirty="0"/>
              <a:t>Competency-based education focuses on student learning. It is a system of instruction, assessment, grading, and reporting based on students’ ability to demonstrate expected learning of knowledge and skills as they progress through their education.</a:t>
            </a:r>
          </a:p>
          <a:p>
            <a:r>
              <a:rPr lang="en-US" dirty="0"/>
              <a:t>The goal of competency-based education is to ensure that students acquire the knowledge and skills they need to be successful in school, in their careers and in their adult lives.</a:t>
            </a:r>
          </a:p>
          <a:p>
            <a:r>
              <a:rPr lang="en-US" dirty="0"/>
              <a:t>Competency-based approaches to clinical education and assessment of student learning focus more on the knowledge, skills, and competencies that a student demonstrates than on a record of clinical hours obtained.</a:t>
            </a:r>
          </a:p>
        </p:txBody>
      </p:sp>
    </p:spTree>
    <p:extLst>
      <p:ext uri="{BB962C8B-B14F-4D97-AF65-F5344CB8AC3E}">
        <p14:creationId xmlns:p14="http://schemas.microsoft.com/office/powerpoint/2010/main" val="2625284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linical Supervision and the Use of a Three-Tiered Hierarchical Approach to  Evaluate Student Clinician Performance">
            <a:extLst>
              <a:ext uri="{FF2B5EF4-FFF2-40B4-BE49-F238E27FC236}">
                <a16:creationId xmlns:a16="http://schemas.microsoft.com/office/drawing/2014/main" id="{0243CF2B-DF7D-4F56-D084-CDB0AA09F9B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5885" y="182880"/>
            <a:ext cx="9444592" cy="667512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4">
            <a:extLst>
              <a:ext uri="{FF2B5EF4-FFF2-40B4-BE49-F238E27FC236}">
                <a16:creationId xmlns:a16="http://schemas.microsoft.com/office/drawing/2014/main" id="{B2D69B50-20CD-425C-0CDC-D1AADA757CAB}"/>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1500288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2215</TotalTime>
  <Words>1496</Words>
  <Application>Microsoft Macintosh PowerPoint</Application>
  <PresentationFormat>Widescreen</PresentationFormat>
  <Paragraphs>81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Clinical Supervision: Supporting Student Success</vt:lpstr>
      <vt:lpstr>Clinical Supervision – Why would I ever want to do that?</vt:lpstr>
      <vt:lpstr>SUPERVISION</vt:lpstr>
      <vt:lpstr>Preparation for the Clinical Educator</vt:lpstr>
      <vt:lpstr>Preparation for the Clinical Educator</vt:lpstr>
      <vt:lpstr>Preparation for the Clinical Educator</vt:lpstr>
      <vt:lpstr>Preparation for the Clinical Educator</vt:lpstr>
      <vt:lpstr>Competency-Based Education</vt:lpstr>
      <vt:lpstr>PowerPoint Presentation</vt:lpstr>
      <vt:lpstr>    J. Anderson’s Continuum of Supervision </vt:lpstr>
      <vt:lpstr>   J. Anderson’s Continuum of Supervision</vt:lpstr>
      <vt:lpstr>  J. Anderson’s Continuum of Supervision</vt:lpstr>
      <vt:lpstr>Reflective Practice</vt:lpstr>
      <vt:lpstr>Reflective Practice</vt:lpstr>
      <vt:lpstr>Implementing Reflective Practice Practice – Reflective Journaling</vt:lpstr>
      <vt:lpstr>Reflective Journaling</vt:lpstr>
      <vt:lpstr>Supervision Requirements for Clinical Educators and Clinical Fellowship Mentors</vt:lpstr>
      <vt:lpstr>Supporting Students Graduate Student Clinicians</vt:lpstr>
      <vt:lpstr>      Essential Supervisor Characteristics</vt:lpstr>
      <vt:lpstr>       Essential Supervisor Characteristics</vt:lpstr>
      <vt:lpstr>        Essential Supervisor Characteristics</vt:lpstr>
      <vt:lpstr> Graduate Students Share Experiences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Judith Stickles</dc:creator>
  <cp:lastModifiedBy>Judith Stickles</cp:lastModifiedBy>
  <cp:revision>4</cp:revision>
  <dcterms:created xsi:type="dcterms:W3CDTF">2025-09-28T18:06:34Z</dcterms:created>
  <dcterms:modified xsi:type="dcterms:W3CDTF">2025-10-04T11:15:04Z</dcterms:modified>
</cp:coreProperties>
</file>